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68" r:id="rId14"/>
    <p:sldId id="269" r:id="rId15"/>
    <p:sldId id="276" r:id="rId16"/>
    <p:sldId id="278" r:id="rId17"/>
    <p:sldId id="279" r:id="rId18"/>
    <p:sldId id="270" r:id="rId19"/>
    <p:sldId id="280" r:id="rId20"/>
    <p:sldId id="271" r:id="rId21"/>
    <p:sldId id="281" r:id="rId22"/>
    <p:sldId id="277" r:id="rId23"/>
    <p:sldId id="272" r:id="rId24"/>
    <p:sldId id="273" r:id="rId25"/>
    <p:sldId id="274" r:id="rId26"/>
    <p:sldId id="275"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301" r:id="rId46"/>
    <p:sldId id="303" r:id="rId47"/>
    <p:sldId id="304" r:id="rId48"/>
    <p:sldId id="305" r:id="rId49"/>
    <p:sldId id="306" r:id="rId50"/>
    <p:sldId id="307"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53" r:id="rId89"/>
    <p:sldId id="354" r:id="rId90"/>
    <p:sldId id="355" r:id="rId91"/>
    <p:sldId id="356" r:id="rId92"/>
    <p:sldId id="346" r:id="rId93"/>
    <p:sldId id="347" r:id="rId94"/>
    <p:sldId id="348" r:id="rId95"/>
    <p:sldId id="349" r:id="rId96"/>
    <p:sldId id="350" r:id="rId97"/>
    <p:sldId id="351" r:id="rId98"/>
    <p:sldId id="352" r:id="rId99"/>
  </p:sldIdLst>
  <p:sldSz cx="12192000" cy="6858000"/>
  <p:notesSz cx="6858000" cy="9144000"/>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885"/>
  </p:normalViewPr>
  <p:slideViewPr>
    <p:cSldViewPr snapToGrid="0" snapToObjects="1">
      <p:cViewPr varScale="1">
        <p:scale>
          <a:sx n="107" d="100"/>
          <a:sy n="10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A5DA-E205-C244-B6E9-7FC69F6EF1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P"/>
          </a:p>
        </p:txBody>
      </p:sp>
      <p:sp>
        <p:nvSpPr>
          <p:cNvPr id="3" name="Subtitle 2">
            <a:extLst>
              <a:ext uri="{FF2B5EF4-FFF2-40B4-BE49-F238E27FC236}">
                <a16:creationId xmlns:a16="http://schemas.microsoft.com/office/drawing/2014/main" id="{5577A887-65AA-9547-9A5B-D6DD9A21FE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P"/>
          </a:p>
        </p:txBody>
      </p:sp>
      <p:sp>
        <p:nvSpPr>
          <p:cNvPr id="4" name="Date Placeholder 3">
            <a:extLst>
              <a:ext uri="{FF2B5EF4-FFF2-40B4-BE49-F238E27FC236}">
                <a16:creationId xmlns:a16="http://schemas.microsoft.com/office/drawing/2014/main" id="{45F847E3-2D65-2C40-A4DF-A2CA5CE7C348}"/>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5" name="Footer Placeholder 4">
            <a:extLst>
              <a:ext uri="{FF2B5EF4-FFF2-40B4-BE49-F238E27FC236}">
                <a16:creationId xmlns:a16="http://schemas.microsoft.com/office/drawing/2014/main" id="{FAF09B50-AE91-0343-844B-2DD2002080ED}"/>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B86616A7-4AE5-864D-B26A-144627F007AE}"/>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423275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0020-9E69-8A49-B783-EA7E19710F49}"/>
              </a:ext>
            </a:extLst>
          </p:cNvPr>
          <p:cNvSpPr>
            <a:spLocks noGrp="1"/>
          </p:cNvSpPr>
          <p:nvPr>
            <p:ph type="title"/>
          </p:nvPr>
        </p:nvSpPr>
        <p:spPr/>
        <p:txBody>
          <a:bodyPr/>
          <a:lstStyle/>
          <a:p>
            <a:r>
              <a:rPr lang="en-US"/>
              <a:t>Click to edit Master title style</a:t>
            </a:r>
            <a:endParaRPr lang="en-NP"/>
          </a:p>
        </p:txBody>
      </p:sp>
      <p:sp>
        <p:nvSpPr>
          <p:cNvPr id="3" name="Vertical Text Placeholder 2">
            <a:extLst>
              <a:ext uri="{FF2B5EF4-FFF2-40B4-BE49-F238E27FC236}">
                <a16:creationId xmlns:a16="http://schemas.microsoft.com/office/drawing/2014/main" id="{A33D195E-D3FC-B946-A199-638AD5D7D3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B349D55A-3485-014A-9537-C422644748D1}"/>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5" name="Footer Placeholder 4">
            <a:extLst>
              <a:ext uri="{FF2B5EF4-FFF2-40B4-BE49-F238E27FC236}">
                <a16:creationId xmlns:a16="http://schemas.microsoft.com/office/drawing/2014/main" id="{3ACE345D-49AE-9740-9D2C-5677912DFC38}"/>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513D00AA-66C0-8D4E-8BA8-F8EC60902CCE}"/>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65824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551FBA-1668-EC42-8AB9-DBC74A128A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P"/>
          </a:p>
        </p:txBody>
      </p:sp>
      <p:sp>
        <p:nvSpPr>
          <p:cNvPr id="3" name="Vertical Text Placeholder 2">
            <a:extLst>
              <a:ext uri="{FF2B5EF4-FFF2-40B4-BE49-F238E27FC236}">
                <a16:creationId xmlns:a16="http://schemas.microsoft.com/office/drawing/2014/main" id="{A883D45B-20A3-E84E-A3B6-38E28CCE16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958FCFD6-75D4-1846-8BD7-96ECA1104E2E}"/>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5" name="Footer Placeholder 4">
            <a:extLst>
              <a:ext uri="{FF2B5EF4-FFF2-40B4-BE49-F238E27FC236}">
                <a16:creationId xmlns:a16="http://schemas.microsoft.com/office/drawing/2014/main" id="{E6DE0CF5-0D79-E44C-AA6B-9D444A8E9599}"/>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F984AD2D-E481-5946-9BBF-72D7490E2360}"/>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343421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06DC-BAA3-E946-AAFC-4528F94230D0}"/>
              </a:ext>
            </a:extLst>
          </p:cNvPr>
          <p:cNvSpPr>
            <a:spLocks noGrp="1"/>
          </p:cNvSpPr>
          <p:nvPr>
            <p:ph type="title"/>
          </p:nvPr>
        </p:nvSpPr>
        <p:spPr/>
        <p:txBody>
          <a:bodyPr/>
          <a:lstStyle/>
          <a:p>
            <a:r>
              <a:rPr lang="en-US"/>
              <a:t>Click to edit Master title style</a:t>
            </a:r>
            <a:endParaRPr lang="en-NP"/>
          </a:p>
        </p:txBody>
      </p:sp>
      <p:sp>
        <p:nvSpPr>
          <p:cNvPr id="3" name="Content Placeholder 2">
            <a:extLst>
              <a:ext uri="{FF2B5EF4-FFF2-40B4-BE49-F238E27FC236}">
                <a16:creationId xmlns:a16="http://schemas.microsoft.com/office/drawing/2014/main" id="{056FFA98-DAE3-4B40-B8F2-837A99663E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16189C2F-8355-484A-A7C0-E5F69B66052E}"/>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5" name="Footer Placeholder 4">
            <a:extLst>
              <a:ext uri="{FF2B5EF4-FFF2-40B4-BE49-F238E27FC236}">
                <a16:creationId xmlns:a16="http://schemas.microsoft.com/office/drawing/2014/main" id="{06D2E613-7756-E742-972C-1597415D5A95}"/>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86542AB3-00D8-0D45-AB9A-78C896DCE201}"/>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263789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9577-FC19-D64A-AF1F-DE8D76D0D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P"/>
          </a:p>
        </p:txBody>
      </p:sp>
      <p:sp>
        <p:nvSpPr>
          <p:cNvPr id="3" name="Text Placeholder 2">
            <a:extLst>
              <a:ext uri="{FF2B5EF4-FFF2-40B4-BE49-F238E27FC236}">
                <a16:creationId xmlns:a16="http://schemas.microsoft.com/office/drawing/2014/main" id="{2EC7E1F5-AD61-5A40-8582-B75F2D8C89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F6690-85D7-C44D-8B7E-1FD6C4862C5D}"/>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5" name="Footer Placeholder 4">
            <a:extLst>
              <a:ext uri="{FF2B5EF4-FFF2-40B4-BE49-F238E27FC236}">
                <a16:creationId xmlns:a16="http://schemas.microsoft.com/office/drawing/2014/main" id="{930E9D60-3818-E046-A667-E61F9EF62D10}"/>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DAB5D525-CD2A-724E-B335-97D2C5D646E6}"/>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1110789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A12A-407F-664F-998E-DD02082E3919}"/>
              </a:ext>
            </a:extLst>
          </p:cNvPr>
          <p:cNvSpPr>
            <a:spLocks noGrp="1"/>
          </p:cNvSpPr>
          <p:nvPr>
            <p:ph type="title"/>
          </p:nvPr>
        </p:nvSpPr>
        <p:spPr/>
        <p:txBody>
          <a:bodyPr/>
          <a:lstStyle/>
          <a:p>
            <a:r>
              <a:rPr lang="en-US"/>
              <a:t>Click to edit Master title style</a:t>
            </a:r>
            <a:endParaRPr lang="en-NP"/>
          </a:p>
        </p:txBody>
      </p:sp>
      <p:sp>
        <p:nvSpPr>
          <p:cNvPr id="3" name="Content Placeholder 2">
            <a:extLst>
              <a:ext uri="{FF2B5EF4-FFF2-40B4-BE49-F238E27FC236}">
                <a16:creationId xmlns:a16="http://schemas.microsoft.com/office/drawing/2014/main" id="{45B03158-EC73-E540-A3D7-7BF3B1BAE0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Content Placeholder 3">
            <a:extLst>
              <a:ext uri="{FF2B5EF4-FFF2-40B4-BE49-F238E27FC236}">
                <a16:creationId xmlns:a16="http://schemas.microsoft.com/office/drawing/2014/main" id="{735B7C30-46BA-B543-B6B7-0E76B318B9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5" name="Date Placeholder 4">
            <a:extLst>
              <a:ext uri="{FF2B5EF4-FFF2-40B4-BE49-F238E27FC236}">
                <a16:creationId xmlns:a16="http://schemas.microsoft.com/office/drawing/2014/main" id="{B4114228-4FAA-574D-A774-A1B0CE2211A2}"/>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6" name="Footer Placeholder 5">
            <a:extLst>
              <a:ext uri="{FF2B5EF4-FFF2-40B4-BE49-F238E27FC236}">
                <a16:creationId xmlns:a16="http://schemas.microsoft.com/office/drawing/2014/main" id="{C5F785D5-A12D-2B4B-9F76-370A04D12B43}"/>
              </a:ext>
            </a:extLst>
          </p:cNvPr>
          <p:cNvSpPr>
            <a:spLocks noGrp="1"/>
          </p:cNvSpPr>
          <p:nvPr>
            <p:ph type="ftr" sz="quarter" idx="11"/>
          </p:nvPr>
        </p:nvSpPr>
        <p:spPr/>
        <p:txBody>
          <a:bodyPr/>
          <a:lstStyle/>
          <a:p>
            <a:endParaRPr lang="en-NP"/>
          </a:p>
        </p:txBody>
      </p:sp>
      <p:sp>
        <p:nvSpPr>
          <p:cNvPr id="7" name="Slide Number Placeholder 6">
            <a:extLst>
              <a:ext uri="{FF2B5EF4-FFF2-40B4-BE49-F238E27FC236}">
                <a16:creationId xmlns:a16="http://schemas.microsoft.com/office/drawing/2014/main" id="{EC3D38C6-6F14-2E43-A47F-48EFDEF1A6FF}"/>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805708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4D31-919C-8C43-8140-6D1EB5095194}"/>
              </a:ext>
            </a:extLst>
          </p:cNvPr>
          <p:cNvSpPr>
            <a:spLocks noGrp="1"/>
          </p:cNvSpPr>
          <p:nvPr>
            <p:ph type="title"/>
          </p:nvPr>
        </p:nvSpPr>
        <p:spPr>
          <a:xfrm>
            <a:off x="839788" y="365125"/>
            <a:ext cx="10515600" cy="1325563"/>
          </a:xfrm>
        </p:spPr>
        <p:txBody>
          <a:bodyPr/>
          <a:lstStyle/>
          <a:p>
            <a:r>
              <a:rPr lang="en-US"/>
              <a:t>Click to edit Master title style</a:t>
            </a:r>
            <a:endParaRPr lang="en-NP"/>
          </a:p>
        </p:txBody>
      </p:sp>
      <p:sp>
        <p:nvSpPr>
          <p:cNvPr id="3" name="Text Placeholder 2">
            <a:extLst>
              <a:ext uri="{FF2B5EF4-FFF2-40B4-BE49-F238E27FC236}">
                <a16:creationId xmlns:a16="http://schemas.microsoft.com/office/drawing/2014/main" id="{BF073B17-5F9A-BD49-926F-C98F448E1A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1F6995-1FBC-B041-90C6-B46AC9F123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5" name="Text Placeholder 4">
            <a:extLst>
              <a:ext uri="{FF2B5EF4-FFF2-40B4-BE49-F238E27FC236}">
                <a16:creationId xmlns:a16="http://schemas.microsoft.com/office/drawing/2014/main" id="{39FFAC06-DD22-8E4D-A45F-10B416D90A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22ACE2-B03D-0240-B667-69E6C66935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7" name="Date Placeholder 6">
            <a:extLst>
              <a:ext uri="{FF2B5EF4-FFF2-40B4-BE49-F238E27FC236}">
                <a16:creationId xmlns:a16="http://schemas.microsoft.com/office/drawing/2014/main" id="{7B3D6428-061A-C741-A6B2-E9D1B9CCF1A1}"/>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8" name="Footer Placeholder 7">
            <a:extLst>
              <a:ext uri="{FF2B5EF4-FFF2-40B4-BE49-F238E27FC236}">
                <a16:creationId xmlns:a16="http://schemas.microsoft.com/office/drawing/2014/main" id="{8A63BD31-1857-3346-B936-31ADB303AFB2}"/>
              </a:ext>
            </a:extLst>
          </p:cNvPr>
          <p:cNvSpPr>
            <a:spLocks noGrp="1"/>
          </p:cNvSpPr>
          <p:nvPr>
            <p:ph type="ftr" sz="quarter" idx="11"/>
          </p:nvPr>
        </p:nvSpPr>
        <p:spPr/>
        <p:txBody>
          <a:bodyPr/>
          <a:lstStyle/>
          <a:p>
            <a:endParaRPr lang="en-NP"/>
          </a:p>
        </p:txBody>
      </p:sp>
      <p:sp>
        <p:nvSpPr>
          <p:cNvPr id="9" name="Slide Number Placeholder 8">
            <a:extLst>
              <a:ext uri="{FF2B5EF4-FFF2-40B4-BE49-F238E27FC236}">
                <a16:creationId xmlns:a16="http://schemas.microsoft.com/office/drawing/2014/main" id="{6818D9E4-B7F4-0145-99E9-9A9BBF67A35F}"/>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293949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97DD-1CA0-0942-9026-CE114231E644}"/>
              </a:ext>
            </a:extLst>
          </p:cNvPr>
          <p:cNvSpPr>
            <a:spLocks noGrp="1"/>
          </p:cNvSpPr>
          <p:nvPr>
            <p:ph type="title"/>
          </p:nvPr>
        </p:nvSpPr>
        <p:spPr/>
        <p:txBody>
          <a:bodyPr/>
          <a:lstStyle/>
          <a:p>
            <a:r>
              <a:rPr lang="en-US"/>
              <a:t>Click to edit Master title style</a:t>
            </a:r>
            <a:endParaRPr lang="en-NP"/>
          </a:p>
        </p:txBody>
      </p:sp>
      <p:sp>
        <p:nvSpPr>
          <p:cNvPr id="3" name="Date Placeholder 2">
            <a:extLst>
              <a:ext uri="{FF2B5EF4-FFF2-40B4-BE49-F238E27FC236}">
                <a16:creationId xmlns:a16="http://schemas.microsoft.com/office/drawing/2014/main" id="{987DB392-14CB-A64B-AC79-5054D0055718}"/>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4" name="Footer Placeholder 3">
            <a:extLst>
              <a:ext uri="{FF2B5EF4-FFF2-40B4-BE49-F238E27FC236}">
                <a16:creationId xmlns:a16="http://schemas.microsoft.com/office/drawing/2014/main" id="{1E5EA371-24FF-8B4F-A3C6-45FC6744678D}"/>
              </a:ext>
            </a:extLst>
          </p:cNvPr>
          <p:cNvSpPr>
            <a:spLocks noGrp="1"/>
          </p:cNvSpPr>
          <p:nvPr>
            <p:ph type="ftr" sz="quarter" idx="11"/>
          </p:nvPr>
        </p:nvSpPr>
        <p:spPr/>
        <p:txBody>
          <a:bodyPr/>
          <a:lstStyle/>
          <a:p>
            <a:endParaRPr lang="en-NP"/>
          </a:p>
        </p:txBody>
      </p:sp>
      <p:sp>
        <p:nvSpPr>
          <p:cNvPr id="5" name="Slide Number Placeholder 4">
            <a:extLst>
              <a:ext uri="{FF2B5EF4-FFF2-40B4-BE49-F238E27FC236}">
                <a16:creationId xmlns:a16="http://schemas.microsoft.com/office/drawing/2014/main" id="{7CDB13F1-71E7-054C-A56A-CDEF94A9E017}"/>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12220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34607D-B099-794D-88F6-0881C8B4C05E}"/>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3" name="Footer Placeholder 2">
            <a:extLst>
              <a:ext uri="{FF2B5EF4-FFF2-40B4-BE49-F238E27FC236}">
                <a16:creationId xmlns:a16="http://schemas.microsoft.com/office/drawing/2014/main" id="{3BB94CC4-6C2A-A341-AC2B-FF34B10F50FF}"/>
              </a:ext>
            </a:extLst>
          </p:cNvPr>
          <p:cNvSpPr>
            <a:spLocks noGrp="1"/>
          </p:cNvSpPr>
          <p:nvPr>
            <p:ph type="ftr" sz="quarter" idx="11"/>
          </p:nvPr>
        </p:nvSpPr>
        <p:spPr/>
        <p:txBody>
          <a:bodyPr/>
          <a:lstStyle/>
          <a:p>
            <a:endParaRPr lang="en-NP"/>
          </a:p>
        </p:txBody>
      </p:sp>
      <p:sp>
        <p:nvSpPr>
          <p:cNvPr id="4" name="Slide Number Placeholder 3">
            <a:extLst>
              <a:ext uri="{FF2B5EF4-FFF2-40B4-BE49-F238E27FC236}">
                <a16:creationId xmlns:a16="http://schemas.microsoft.com/office/drawing/2014/main" id="{1BED1E55-4CE0-3745-ADC8-9078CE0BE341}"/>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129395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79E5-7A75-1E4C-9ACD-FCEB1C1BCA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P"/>
          </a:p>
        </p:txBody>
      </p:sp>
      <p:sp>
        <p:nvSpPr>
          <p:cNvPr id="3" name="Content Placeholder 2">
            <a:extLst>
              <a:ext uri="{FF2B5EF4-FFF2-40B4-BE49-F238E27FC236}">
                <a16:creationId xmlns:a16="http://schemas.microsoft.com/office/drawing/2014/main" id="{5ACF63C1-C13A-6D44-ACB5-9A144648C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Text Placeholder 3">
            <a:extLst>
              <a:ext uri="{FF2B5EF4-FFF2-40B4-BE49-F238E27FC236}">
                <a16:creationId xmlns:a16="http://schemas.microsoft.com/office/drawing/2014/main" id="{3E293D1F-59CF-E243-9C97-DD5935E33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D31382-6FF3-6544-A4A7-BD157F1B40C0}"/>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6" name="Footer Placeholder 5">
            <a:extLst>
              <a:ext uri="{FF2B5EF4-FFF2-40B4-BE49-F238E27FC236}">
                <a16:creationId xmlns:a16="http://schemas.microsoft.com/office/drawing/2014/main" id="{E565D715-0E90-B648-8D41-4905FB6F4826}"/>
              </a:ext>
            </a:extLst>
          </p:cNvPr>
          <p:cNvSpPr>
            <a:spLocks noGrp="1"/>
          </p:cNvSpPr>
          <p:nvPr>
            <p:ph type="ftr" sz="quarter" idx="11"/>
          </p:nvPr>
        </p:nvSpPr>
        <p:spPr/>
        <p:txBody>
          <a:bodyPr/>
          <a:lstStyle/>
          <a:p>
            <a:endParaRPr lang="en-NP"/>
          </a:p>
        </p:txBody>
      </p:sp>
      <p:sp>
        <p:nvSpPr>
          <p:cNvPr id="7" name="Slide Number Placeholder 6">
            <a:extLst>
              <a:ext uri="{FF2B5EF4-FFF2-40B4-BE49-F238E27FC236}">
                <a16:creationId xmlns:a16="http://schemas.microsoft.com/office/drawing/2014/main" id="{CF1621BF-6C8F-BB4F-B928-C89B1741584C}"/>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152407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B5E2-81C8-4946-A593-6F9E3BF388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P"/>
          </a:p>
        </p:txBody>
      </p:sp>
      <p:sp>
        <p:nvSpPr>
          <p:cNvPr id="3" name="Picture Placeholder 2">
            <a:extLst>
              <a:ext uri="{FF2B5EF4-FFF2-40B4-BE49-F238E27FC236}">
                <a16:creationId xmlns:a16="http://schemas.microsoft.com/office/drawing/2014/main" id="{06D23EDF-5CB8-FE4B-8254-C030F905D2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P"/>
          </a:p>
        </p:txBody>
      </p:sp>
      <p:sp>
        <p:nvSpPr>
          <p:cNvPr id="4" name="Text Placeholder 3">
            <a:extLst>
              <a:ext uri="{FF2B5EF4-FFF2-40B4-BE49-F238E27FC236}">
                <a16:creationId xmlns:a16="http://schemas.microsoft.com/office/drawing/2014/main" id="{039E2E5E-CD16-7E41-AD5C-D834F8C2E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C5730-B24A-6F40-89F3-C845ED7B32B6}"/>
              </a:ext>
            </a:extLst>
          </p:cNvPr>
          <p:cNvSpPr>
            <a:spLocks noGrp="1"/>
          </p:cNvSpPr>
          <p:nvPr>
            <p:ph type="dt" sz="half" idx="10"/>
          </p:nvPr>
        </p:nvSpPr>
        <p:spPr/>
        <p:txBody>
          <a:bodyPr/>
          <a:lstStyle/>
          <a:p>
            <a:fld id="{D306E254-BCA3-DD4D-8CA0-81261B1799A4}" type="datetimeFigureOut">
              <a:rPr lang="en-NP" smtClean="0"/>
              <a:t>20/04/2022</a:t>
            </a:fld>
            <a:endParaRPr lang="en-NP"/>
          </a:p>
        </p:txBody>
      </p:sp>
      <p:sp>
        <p:nvSpPr>
          <p:cNvPr id="6" name="Footer Placeholder 5">
            <a:extLst>
              <a:ext uri="{FF2B5EF4-FFF2-40B4-BE49-F238E27FC236}">
                <a16:creationId xmlns:a16="http://schemas.microsoft.com/office/drawing/2014/main" id="{BA8FE192-1A35-7043-8D72-4891666C0EEE}"/>
              </a:ext>
            </a:extLst>
          </p:cNvPr>
          <p:cNvSpPr>
            <a:spLocks noGrp="1"/>
          </p:cNvSpPr>
          <p:nvPr>
            <p:ph type="ftr" sz="quarter" idx="11"/>
          </p:nvPr>
        </p:nvSpPr>
        <p:spPr/>
        <p:txBody>
          <a:bodyPr/>
          <a:lstStyle/>
          <a:p>
            <a:endParaRPr lang="en-NP"/>
          </a:p>
        </p:txBody>
      </p:sp>
      <p:sp>
        <p:nvSpPr>
          <p:cNvPr id="7" name="Slide Number Placeholder 6">
            <a:extLst>
              <a:ext uri="{FF2B5EF4-FFF2-40B4-BE49-F238E27FC236}">
                <a16:creationId xmlns:a16="http://schemas.microsoft.com/office/drawing/2014/main" id="{FF4D073D-19BD-E54B-9C0B-35A34314D1DF}"/>
              </a:ext>
            </a:extLst>
          </p:cNvPr>
          <p:cNvSpPr>
            <a:spLocks noGrp="1"/>
          </p:cNvSpPr>
          <p:nvPr>
            <p:ph type="sldNum" sz="quarter" idx="12"/>
          </p:nvPr>
        </p:nvSpPr>
        <p:spPr/>
        <p:txBody>
          <a:bodyPr/>
          <a:lstStyle/>
          <a:p>
            <a:fld id="{20FCBCB0-6A25-F146-857D-4EE3B5985AC5}" type="slidenum">
              <a:rPr lang="en-NP" smtClean="0"/>
              <a:t>‹#›</a:t>
            </a:fld>
            <a:endParaRPr lang="en-NP"/>
          </a:p>
        </p:txBody>
      </p:sp>
    </p:spTree>
    <p:extLst>
      <p:ext uri="{BB962C8B-B14F-4D97-AF65-F5344CB8AC3E}">
        <p14:creationId xmlns:p14="http://schemas.microsoft.com/office/powerpoint/2010/main" val="343884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A1B6CE-6599-3A42-A9F5-AFF65DF82D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P"/>
          </a:p>
        </p:txBody>
      </p:sp>
      <p:sp>
        <p:nvSpPr>
          <p:cNvPr id="3" name="Text Placeholder 2">
            <a:extLst>
              <a:ext uri="{FF2B5EF4-FFF2-40B4-BE49-F238E27FC236}">
                <a16:creationId xmlns:a16="http://schemas.microsoft.com/office/drawing/2014/main" id="{991D9000-450F-6C47-BE79-38C357AC3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FEFD7DAE-C202-DE48-BEBA-0D184C51E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06E254-BCA3-DD4D-8CA0-81261B1799A4}" type="datetimeFigureOut">
              <a:rPr lang="en-NP" smtClean="0"/>
              <a:t>20/04/2022</a:t>
            </a:fld>
            <a:endParaRPr lang="en-NP"/>
          </a:p>
        </p:txBody>
      </p:sp>
      <p:sp>
        <p:nvSpPr>
          <p:cNvPr id="5" name="Footer Placeholder 4">
            <a:extLst>
              <a:ext uri="{FF2B5EF4-FFF2-40B4-BE49-F238E27FC236}">
                <a16:creationId xmlns:a16="http://schemas.microsoft.com/office/drawing/2014/main" id="{F7FD14BB-A726-4043-AD7A-65DB809C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P"/>
          </a:p>
        </p:txBody>
      </p:sp>
      <p:sp>
        <p:nvSpPr>
          <p:cNvPr id="6" name="Slide Number Placeholder 5">
            <a:extLst>
              <a:ext uri="{FF2B5EF4-FFF2-40B4-BE49-F238E27FC236}">
                <a16:creationId xmlns:a16="http://schemas.microsoft.com/office/drawing/2014/main" id="{27F23F1E-B448-9443-9299-D647F567AC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CBCB0-6A25-F146-857D-4EE3B5985AC5}" type="slidenum">
              <a:rPr lang="en-NP" smtClean="0"/>
              <a:t>‹#›</a:t>
            </a:fld>
            <a:endParaRPr lang="en-NP"/>
          </a:p>
        </p:txBody>
      </p:sp>
    </p:spTree>
    <p:extLst>
      <p:ext uri="{BB962C8B-B14F-4D97-AF65-F5344CB8AC3E}">
        <p14:creationId xmlns:p14="http://schemas.microsoft.com/office/powerpoint/2010/main" val="40040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djangoproject.com/en/4.0/ref/urls/#django.urls.includ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4.0/ref/urls/#django.urls.include"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127.0.0.1:8080/poll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djangoproject.com/en/4.0/ref/request-response/#django.http.HttpRequest" TargetMode="External"/><Relationship Id="rId2" Type="http://schemas.openxmlformats.org/officeDocument/2006/relationships/hyperlink" Target="https://docs.djangoproject.com/en/4.0/ref/urls/#django.urls.path"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djangoproject.com/en/4.0/ref/django-admin/#django-admin-migrate"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docs.djangoproject.com/en/4.0/ref/settings/#std:setting-INSTALLED_APP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djangoproject.com/en/4.0/ref/django-admin/#django-admin-migrate" TargetMode="External"/><Relationship Id="rId2" Type="http://schemas.openxmlformats.org/officeDocument/2006/relationships/hyperlink" Target="https://docs.djangoproject.com/en/4.0/ref/settings/#std:setting-INSTALLED_APPS"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djangoproject.com/en/4.0/ref/models/fields/#django.db.models.Field" TargetMode="External"/><Relationship Id="rId2" Type="http://schemas.openxmlformats.org/officeDocument/2006/relationships/hyperlink" Target="https://docs.djangoproject.com/en/4.0/ref/models/instances/#django.db.models.Model" TargetMode="External"/><Relationship Id="rId1" Type="http://schemas.openxmlformats.org/officeDocument/2006/relationships/slideLayout" Target="../slideLayouts/slideLayout2.xml"/><Relationship Id="rId5" Type="http://schemas.openxmlformats.org/officeDocument/2006/relationships/hyperlink" Target="https://docs.djangoproject.com/en/4.0/ref/models/fields/#django.db.models.DateTimeField" TargetMode="External"/><Relationship Id="rId4" Type="http://schemas.openxmlformats.org/officeDocument/2006/relationships/hyperlink" Target="https://docs.djangoproject.com/en/4.0/ref/models/fields/#django.db.models.CharField"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djangoproject.com/en/4.0/ref/models/fields/#django.db.models.CharField" TargetMode="External"/><Relationship Id="rId2" Type="http://schemas.openxmlformats.org/officeDocument/2006/relationships/hyperlink" Target="https://docs.djangoproject.com/en/4.0/ref/models/fields/#django.db.models.Field" TargetMode="External"/><Relationship Id="rId1" Type="http://schemas.openxmlformats.org/officeDocument/2006/relationships/slideLayout" Target="../slideLayouts/slideLayout2.xml"/><Relationship Id="rId6" Type="http://schemas.openxmlformats.org/officeDocument/2006/relationships/hyperlink" Target="https://docs.djangoproject.com/en/4.0/ref/models/fields/#django.db.models.ForeignKey" TargetMode="External"/><Relationship Id="rId5" Type="http://schemas.openxmlformats.org/officeDocument/2006/relationships/hyperlink" Target="https://docs.djangoproject.com/en/4.0/ref/models/fields/#django.db.models.Field.default" TargetMode="External"/><Relationship Id="rId4" Type="http://schemas.openxmlformats.org/officeDocument/2006/relationships/hyperlink" Target="https://docs.djangoproject.com/en/4.0/ref/models/fields/#django.db.models.CharField.max_length"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cs.djangoproject.com/en/4.0/ref/settings/#std:setting-INSTALLED_APP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djangoproject.com/en/4.0/ref/django-admin/#django-admin-sqlmigrate" TargetMode="External"/><Relationship Id="rId2" Type="http://schemas.openxmlformats.org/officeDocument/2006/relationships/hyperlink" Target="https://docs.djangoproject.com/en/4.0/ref/django-admin/#django-admin-migrate"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hyperlink" Target="https://docs.djangoproject.com/en/4.0/ref/django-admin/#django-admin-sqlmigrate"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djangoproject.com/en/4.0/ref/django-admin/#django-admin-migrate"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ocs.djangoproject.com/en/4.0/ref/models/instances/#django.db.models.Model.__str__"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cs.djangoproject.com/en/4.0/ref/models/instances/#django.db.models.Model.__str__"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djangoproject.com/en/4.0/ref/utils/#module-django.utils.timezone" TargetMode="External"/><Relationship Id="rId2" Type="http://schemas.openxmlformats.org/officeDocument/2006/relationships/hyperlink" Target="https://docs.python.org/3/library/datetime.html#module-datetim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djangoproject.com/en/4.0/ref/django-admin/#django-admin-startprojec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ocs.djangoproject.com/en/4.0/ref/models/fields/#django.db.models.ForeignKe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jangoproject.com/en/4.0/ref/models/querysets/#django.db.models.query.QuerySet.filter" TargetMode="External"/><Relationship Id="rId2" Type="http://schemas.openxmlformats.org/officeDocument/2006/relationships/hyperlink" Target="https://docs.djangoproject.com/en/4.0/ref/models/querysets/#django.db.models.query.QuerySet"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docs.djangoproject.com/en/4.0/ref/models/querysets/#django.db.models.query.QuerySet.get" TargetMode="External"/><Relationship Id="rId4" Type="http://schemas.openxmlformats.org/officeDocument/2006/relationships/hyperlink" Target="https://docs.djangoproject.com/en/4.0/ref/models/querysets/#django.db.models.query.QuerySet.exclud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ocs.djangoproject.com/en/4.0/ref/models/fields/#django.db.models.ForeignKey"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docs.djangoproject.com/en/4.0/ref/models/querysets/#std:fieldlookup-icontains"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127.0.0.1:8000/admi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djangoproject.com/en/4.0/topics/auth/#module-django.contrib.auth"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cs.djangoproject.com/en/4.0/ref/models/fields/#django.db.models.CharField" TargetMode="External"/><Relationship Id="rId2" Type="http://schemas.openxmlformats.org/officeDocument/2006/relationships/hyperlink" Target="https://docs.djangoproject.com/en/4.0/ref/models/fields/#django.db.models.DateTimeField"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docs.djangoproject.com/en/4.0/ref/urls/#django.urls.path"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ocs.djangoproject.com/en/4.0/ref/settings/#std:setting-ROOT_URLCON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ocs.djangoproject.com/en/4.0/topics/http/views/#django.http.Http404" TargetMode="External"/><Relationship Id="rId2" Type="http://schemas.openxmlformats.org/officeDocument/2006/relationships/hyperlink" Target="https://docs.djangoproject.com/en/4.0/ref/request-response/#django.http.HttpResponse"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hyperlink" Target="https://docs.djangoproject.com/en/4.0/ref/settings/#std:setting-TEMPLATES-APP_DIRS" TargetMode="External"/><Relationship Id="rId2" Type="http://schemas.openxmlformats.org/officeDocument/2006/relationships/hyperlink" Target="https://docs.djangoproject.com/en/4.0/ref/settings/#std:setting-TEMPLATES" TargetMode="External"/><Relationship Id="rId1" Type="http://schemas.openxmlformats.org/officeDocument/2006/relationships/slideLayout" Target="../slideLayouts/slideLayout2.xml"/><Relationship Id="rId4" Type="http://schemas.openxmlformats.org/officeDocument/2006/relationships/hyperlink" Target="https://docs.djangoproject.com/en/4.0/ref/settings/#std:setting-INSTALLED_APPS"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ocs.djangoproject.com/en/4.0/topics/http/views/#django.http.Http404"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ocs.djangoproject.com/en/4.0/topics/http/views/#django.http.Http404" TargetMode="External"/><Relationship Id="rId2" Type="http://schemas.openxmlformats.org/officeDocument/2006/relationships/hyperlink" Target="https://docs.djangoproject.com/en/4.0/ref/models/querysets/#django.db.models.query.QuerySet.get"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hyperlink" Target="https://docs.djangoproject.com/en/4.0/ref/models/querysets/#django.db.models.query.QuerySet.get" TargetMode="External"/><Relationship Id="rId2" Type="http://schemas.openxmlformats.org/officeDocument/2006/relationships/hyperlink" Target="https://docs.djangoproject.com/en/4.0/topics/http/shortcuts/#django.shortcuts.get_object_or_404" TargetMode="External"/><Relationship Id="rId1" Type="http://schemas.openxmlformats.org/officeDocument/2006/relationships/slideLayout" Target="../slideLayouts/slideLayout2.xml"/><Relationship Id="rId6" Type="http://schemas.openxmlformats.org/officeDocument/2006/relationships/hyperlink" Target="https://docs.djangoproject.com/en/4.0/ref/models/querysets/#django.db.models.query.QuerySet.filter" TargetMode="External"/><Relationship Id="rId5" Type="http://schemas.openxmlformats.org/officeDocument/2006/relationships/hyperlink" Target="https://docs.djangoproject.com/en/4.0/topics/http/shortcuts/#django.shortcuts.get_list_or_404" TargetMode="External"/><Relationship Id="rId4" Type="http://schemas.openxmlformats.org/officeDocument/2006/relationships/hyperlink" Target="https://docs.djangoproject.com/en/4.0/topics/http/views/#django.http.Http404"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docs.python.org/3/library/exceptions.html#KeyError" TargetMode="External"/><Relationship Id="rId2" Type="http://schemas.openxmlformats.org/officeDocument/2006/relationships/hyperlink" Target="https://docs.djangoproject.com/en/4.0/ref/request-response/#django.http.HttpRequest.POST" TargetMode="External"/><Relationship Id="rId1" Type="http://schemas.openxmlformats.org/officeDocument/2006/relationships/slideLayout" Target="../slideLayouts/slideLayout2.xml"/><Relationship Id="rId5" Type="http://schemas.openxmlformats.org/officeDocument/2006/relationships/hyperlink" Target="https://docs.djangoproject.com/en/4.0/ref/request-response/#django.http.HttpResponse" TargetMode="External"/><Relationship Id="rId4" Type="http://schemas.openxmlformats.org/officeDocument/2006/relationships/hyperlink" Target="https://docs.djangoproject.com/en/4.0/ref/request-response/#django.http.HttpResponseRedirect"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docs.djangoproject.com/en/4.0/ref/urlresolvers/#django.urls.reverse" TargetMode="External"/><Relationship Id="rId2" Type="http://schemas.openxmlformats.org/officeDocument/2006/relationships/hyperlink" Target="https://docs.djangoproject.com/en/4.0/ref/request-response/#django.http.HttpResponseRedirect"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docs.djangoproject.com/en/4.0/ref/class-based-views/generic-display/#django.views.generic.detail.DetailView" TargetMode="External"/><Relationship Id="rId2" Type="http://schemas.openxmlformats.org/officeDocument/2006/relationships/hyperlink" Target="https://docs.djangoproject.com/en/4.0/ref/class-based-views/generic-display/#django.views.generic.list.ListView"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EE7C-4847-074A-A06D-31CEE0987C71}"/>
              </a:ext>
            </a:extLst>
          </p:cNvPr>
          <p:cNvSpPr>
            <a:spLocks noGrp="1"/>
          </p:cNvSpPr>
          <p:nvPr>
            <p:ph type="ctrTitle"/>
          </p:nvPr>
        </p:nvSpPr>
        <p:spPr/>
        <p:txBody>
          <a:bodyPr/>
          <a:lstStyle/>
          <a:p>
            <a:r>
              <a:rPr lang="en-NP" dirty="0"/>
              <a:t>Django</a:t>
            </a:r>
          </a:p>
        </p:txBody>
      </p:sp>
      <p:sp>
        <p:nvSpPr>
          <p:cNvPr id="3" name="Subtitle 2">
            <a:extLst>
              <a:ext uri="{FF2B5EF4-FFF2-40B4-BE49-F238E27FC236}">
                <a16:creationId xmlns:a16="http://schemas.microsoft.com/office/drawing/2014/main" id="{1803C078-82CE-D44F-891C-0E688136755B}"/>
              </a:ext>
            </a:extLst>
          </p:cNvPr>
          <p:cNvSpPr>
            <a:spLocks noGrp="1"/>
          </p:cNvSpPr>
          <p:nvPr>
            <p:ph type="subTitle" idx="1"/>
          </p:nvPr>
        </p:nvSpPr>
        <p:spPr/>
        <p:txBody>
          <a:bodyPr/>
          <a:lstStyle/>
          <a:p>
            <a:r>
              <a:rPr lang="en-NP" dirty="0"/>
              <a:t>Manoj joshi</a:t>
            </a:r>
          </a:p>
        </p:txBody>
      </p:sp>
    </p:spTree>
    <p:extLst>
      <p:ext uri="{BB962C8B-B14F-4D97-AF65-F5344CB8AC3E}">
        <p14:creationId xmlns:p14="http://schemas.microsoft.com/office/powerpoint/2010/main" val="3475798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B95BD-4C1A-494F-B64D-FD2EB4E5D546}"/>
              </a:ext>
            </a:extLst>
          </p:cNvPr>
          <p:cNvSpPr>
            <a:spLocks noGrp="1"/>
          </p:cNvSpPr>
          <p:nvPr>
            <p:ph type="title"/>
          </p:nvPr>
        </p:nvSpPr>
        <p:spPr/>
        <p:txBody>
          <a:bodyPr/>
          <a:lstStyle/>
          <a:p>
            <a:r>
              <a:rPr lang="en-NP" dirty="0"/>
              <a:t>Writing first View</a:t>
            </a:r>
          </a:p>
        </p:txBody>
      </p:sp>
      <p:pic>
        <p:nvPicPr>
          <p:cNvPr id="4" name="Content Placeholder 3">
            <a:extLst>
              <a:ext uri="{FF2B5EF4-FFF2-40B4-BE49-F238E27FC236}">
                <a16:creationId xmlns:a16="http://schemas.microsoft.com/office/drawing/2014/main" id="{1F3AAAA1-117C-554F-ACDE-BE9EC1C86186}"/>
              </a:ext>
            </a:extLst>
          </p:cNvPr>
          <p:cNvPicPr>
            <a:picLocks noGrp="1" noChangeAspect="1"/>
          </p:cNvPicPr>
          <p:nvPr>
            <p:ph idx="1"/>
          </p:nvPr>
        </p:nvPicPr>
        <p:blipFill>
          <a:blip r:embed="rId2"/>
          <a:stretch>
            <a:fillRect/>
          </a:stretch>
        </p:blipFill>
        <p:spPr>
          <a:xfrm>
            <a:off x="1917861" y="2031669"/>
            <a:ext cx="7569200" cy="2133600"/>
          </a:xfrm>
          <a:prstGeom prst="rect">
            <a:avLst/>
          </a:prstGeom>
        </p:spPr>
      </p:pic>
      <p:sp>
        <p:nvSpPr>
          <p:cNvPr id="5" name="TextBox 4">
            <a:extLst>
              <a:ext uri="{FF2B5EF4-FFF2-40B4-BE49-F238E27FC236}">
                <a16:creationId xmlns:a16="http://schemas.microsoft.com/office/drawing/2014/main" id="{42246624-FD43-9248-85A7-8B0E46E2842A}"/>
              </a:ext>
            </a:extLst>
          </p:cNvPr>
          <p:cNvSpPr txBox="1"/>
          <p:nvPr/>
        </p:nvSpPr>
        <p:spPr>
          <a:xfrm>
            <a:off x="3102015" y="1506022"/>
            <a:ext cx="4966039" cy="369332"/>
          </a:xfrm>
          <a:prstGeom prst="rect">
            <a:avLst/>
          </a:prstGeom>
          <a:noFill/>
        </p:spPr>
        <p:txBody>
          <a:bodyPr wrap="none" rtlCol="0">
            <a:spAutoFit/>
          </a:bodyPr>
          <a:lstStyle/>
          <a:p>
            <a:r>
              <a:rPr lang="en-NP" dirty="0"/>
              <a:t>Goto views.py in the polls app directory and write: </a:t>
            </a:r>
          </a:p>
        </p:txBody>
      </p:sp>
      <p:sp>
        <p:nvSpPr>
          <p:cNvPr id="6" name="TextBox 5">
            <a:extLst>
              <a:ext uri="{FF2B5EF4-FFF2-40B4-BE49-F238E27FC236}">
                <a16:creationId xmlns:a16="http://schemas.microsoft.com/office/drawing/2014/main" id="{F3ABBBAF-1712-AA41-8D33-71359674D6B2}"/>
              </a:ext>
            </a:extLst>
          </p:cNvPr>
          <p:cNvSpPr txBox="1"/>
          <p:nvPr/>
        </p:nvSpPr>
        <p:spPr>
          <a:xfrm>
            <a:off x="617224" y="4826643"/>
            <a:ext cx="11528477" cy="646331"/>
          </a:xfrm>
          <a:prstGeom prst="rect">
            <a:avLst/>
          </a:prstGeom>
          <a:noFill/>
        </p:spPr>
        <p:txBody>
          <a:bodyPr wrap="none" rtlCol="0">
            <a:spAutoFit/>
          </a:bodyPr>
          <a:lstStyle/>
          <a:p>
            <a:pPr algn="ctr"/>
            <a:r>
              <a:rPr lang="en-US" dirty="0"/>
              <a:t>This is the simplest view possible in Django. To call the view, we need to map it to a URL - and for this we need a </a:t>
            </a:r>
            <a:r>
              <a:rPr lang="en-US" dirty="0" err="1"/>
              <a:t>URLconf</a:t>
            </a:r>
            <a:r>
              <a:rPr lang="en-US" dirty="0"/>
              <a:t>.</a:t>
            </a:r>
          </a:p>
          <a:p>
            <a:pPr algn="ctr"/>
            <a:r>
              <a:rPr lang="en-US" dirty="0"/>
              <a:t>To create a </a:t>
            </a:r>
            <a:r>
              <a:rPr lang="en-US" dirty="0" err="1"/>
              <a:t>URLconf</a:t>
            </a:r>
            <a:r>
              <a:rPr lang="en-US" dirty="0"/>
              <a:t> in the polls directory, create a file called </a:t>
            </a:r>
            <a:r>
              <a:rPr lang="en-US" dirty="0" err="1"/>
              <a:t>urls.py</a:t>
            </a:r>
            <a:r>
              <a:rPr lang="en-US" dirty="0"/>
              <a:t>.</a:t>
            </a:r>
            <a:endParaRPr lang="en-NP" dirty="0"/>
          </a:p>
        </p:txBody>
      </p:sp>
    </p:spTree>
    <p:extLst>
      <p:ext uri="{BB962C8B-B14F-4D97-AF65-F5344CB8AC3E}">
        <p14:creationId xmlns:p14="http://schemas.microsoft.com/office/powerpoint/2010/main" val="1550467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D7D3D-98B2-2C43-A0B2-4CE3FDA142FD}"/>
              </a:ext>
            </a:extLst>
          </p:cNvPr>
          <p:cNvSpPr>
            <a:spLocks noGrp="1"/>
          </p:cNvSpPr>
          <p:nvPr>
            <p:ph idx="1"/>
          </p:nvPr>
        </p:nvSpPr>
        <p:spPr>
          <a:xfrm>
            <a:off x="838200" y="528638"/>
            <a:ext cx="10515600" cy="5648325"/>
          </a:xfrm>
        </p:spPr>
        <p:txBody>
          <a:bodyPr>
            <a:normAutofit/>
          </a:bodyPr>
          <a:lstStyle/>
          <a:p>
            <a:r>
              <a:rPr lang="en-US" dirty="0"/>
              <a:t>In the polls/</a:t>
            </a:r>
            <a:r>
              <a:rPr lang="en-US" dirty="0" err="1"/>
              <a:t>urls.py</a:t>
            </a:r>
            <a:r>
              <a:rPr lang="en-US" dirty="0"/>
              <a:t> file include the following code:</a:t>
            </a:r>
          </a:p>
          <a:p>
            <a:endParaRPr lang="en-NP" dirty="0"/>
          </a:p>
          <a:p>
            <a:endParaRPr lang="en-NP" dirty="0"/>
          </a:p>
          <a:p>
            <a:endParaRPr lang="en-NP" dirty="0"/>
          </a:p>
          <a:p>
            <a:endParaRPr lang="en-NP" dirty="0"/>
          </a:p>
          <a:p>
            <a:endParaRPr lang="en-NP" dirty="0"/>
          </a:p>
          <a:p>
            <a:endParaRPr lang="en-NP" dirty="0"/>
          </a:p>
          <a:p>
            <a:endParaRPr lang="en-NP" dirty="0"/>
          </a:p>
          <a:p>
            <a:r>
              <a:rPr lang="en-US" dirty="0"/>
              <a:t>The next step is to point the root </a:t>
            </a:r>
            <a:r>
              <a:rPr lang="en-US" dirty="0" err="1"/>
              <a:t>URLconf</a:t>
            </a:r>
            <a:r>
              <a:rPr lang="en-US" dirty="0"/>
              <a:t> at the </a:t>
            </a:r>
            <a:r>
              <a:rPr lang="en-US" dirty="0" err="1"/>
              <a:t>polls.urls</a:t>
            </a:r>
            <a:r>
              <a:rPr lang="en-US" dirty="0"/>
              <a:t> module. In </a:t>
            </a:r>
            <a:r>
              <a:rPr lang="en-US" dirty="0" err="1"/>
              <a:t>mysite</a:t>
            </a:r>
            <a:r>
              <a:rPr lang="en-US" dirty="0"/>
              <a:t>/</a:t>
            </a:r>
            <a:r>
              <a:rPr lang="en-US" dirty="0" err="1"/>
              <a:t>urls.py</a:t>
            </a:r>
            <a:r>
              <a:rPr lang="en-US" dirty="0"/>
              <a:t>, add an import for </a:t>
            </a:r>
            <a:r>
              <a:rPr lang="en-US" dirty="0" err="1"/>
              <a:t>django.urls.include</a:t>
            </a:r>
            <a:r>
              <a:rPr lang="en-US" dirty="0"/>
              <a:t> and insert an </a:t>
            </a:r>
            <a:r>
              <a:rPr lang="en-US" dirty="0">
                <a:hlinkClick r:id="rId2" tooltip="django.urls.include"/>
              </a:rPr>
              <a:t>include()</a:t>
            </a:r>
            <a:r>
              <a:rPr lang="en-US" dirty="0"/>
              <a:t> in the </a:t>
            </a:r>
            <a:r>
              <a:rPr lang="en-US" dirty="0" err="1"/>
              <a:t>urlpatterns</a:t>
            </a:r>
            <a:r>
              <a:rPr lang="en-US" dirty="0"/>
              <a:t> list.</a:t>
            </a:r>
            <a:endParaRPr lang="en-NP" dirty="0"/>
          </a:p>
        </p:txBody>
      </p:sp>
      <p:pic>
        <p:nvPicPr>
          <p:cNvPr id="4" name="Picture 3">
            <a:extLst>
              <a:ext uri="{FF2B5EF4-FFF2-40B4-BE49-F238E27FC236}">
                <a16:creationId xmlns:a16="http://schemas.microsoft.com/office/drawing/2014/main" id="{FECCA9CB-DD0D-2545-BD3B-E327BE90E432}"/>
              </a:ext>
            </a:extLst>
          </p:cNvPr>
          <p:cNvPicPr>
            <a:picLocks noChangeAspect="1"/>
          </p:cNvPicPr>
          <p:nvPr/>
        </p:nvPicPr>
        <p:blipFill>
          <a:blip r:embed="rId3"/>
          <a:stretch>
            <a:fillRect/>
          </a:stretch>
        </p:blipFill>
        <p:spPr>
          <a:xfrm>
            <a:off x="2730500" y="1278732"/>
            <a:ext cx="6731000" cy="2616200"/>
          </a:xfrm>
          <a:prstGeom prst="rect">
            <a:avLst/>
          </a:prstGeom>
        </p:spPr>
      </p:pic>
    </p:spTree>
    <p:extLst>
      <p:ext uri="{BB962C8B-B14F-4D97-AF65-F5344CB8AC3E}">
        <p14:creationId xmlns:p14="http://schemas.microsoft.com/office/powerpoint/2010/main" val="79097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1138B42-3A73-6442-9602-BAF48AA1896E}"/>
              </a:ext>
            </a:extLst>
          </p:cNvPr>
          <p:cNvPicPr>
            <a:picLocks noGrp="1" noChangeAspect="1"/>
          </p:cNvPicPr>
          <p:nvPr>
            <p:ph idx="1"/>
          </p:nvPr>
        </p:nvPicPr>
        <p:blipFill>
          <a:blip r:embed="rId2"/>
          <a:stretch>
            <a:fillRect/>
          </a:stretch>
        </p:blipFill>
        <p:spPr>
          <a:xfrm>
            <a:off x="2916237" y="812800"/>
            <a:ext cx="6731000" cy="2616200"/>
          </a:xfrm>
          <a:prstGeom prst="rect">
            <a:avLst/>
          </a:prstGeom>
        </p:spPr>
      </p:pic>
      <p:sp>
        <p:nvSpPr>
          <p:cNvPr id="6" name="TextBox 5">
            <a:extLst>
              <a:ext uri="{FF2B5EF4-FFF2-40B4-BE49-F238E27FC236}">
                <a16:creationId xmlns:a16="http://schemas.microsoft.com/office/drawing/2014/main" id="{566BB1DC-0755-6444-B81A-BCD5F1BB7E3E}"/>
              </a:ext>
            </a:extLst>
          </p:cNvPr>
          <p:cNvSpPr txBox="1"/>
          <p:nvPr/>
        </p:nvSpPr>
        <p:spPr>
          <a:xfrm>
            <a:off x="1000125" y="4057650"/>
            <a:ext cx="10701338" cy="2308324"/>
          </a:xfrm>
          <a:prstGeom prst="rect">
            <a:avLst/>
          </a:prstGeom>
          <a:noFill/>
        </p:spPr>
        <p:txBody>
          <a:bodyPr wrap="square" rtlCol="0">
            <a:spAutoFit/>
          </a:bodyPr>
          <a:lstStyle/>
          <a:p>
            <a:r>
              <a:rPr lang="en-US" dirty="0"/>
              <a:t>The </a:t>
            </a:r>
            <a:r>
              <a:rPr lang="en-US" dirty="0">
                <a:hlinkClick r:id="rId3" tooltip="django.urls.include"/>
              </a:rPr>
              <a:t>include()</a:t>
            </a:r>
            <a:r>
              <a:rPr lang="en-US" dirty="0"/>
              <a:t> function allows referencing other </a:t>
            </a:r>
            <a:r>
              <a:rPr lang="en-US" dirty="0" err="1"/>
              <a:t>URLconfs</a:t>
            </a:r>
            <a:r>
              <a:rPr lang="en-US" dirty="0"/>
              <a:t>. </a:t>
            </a:r>
          </a:p>
          <a:p>
            <a:endParaRPr lang="en-US" dirty="0"/>
          </a:p>
          <a:p>
            <a:r>
              <a:rPr lang="en-US" dirty="0"/>
              <a:t>The idea behind </a:t>
            </a:r>
            <a:r>
              <a:rPr lang="en-US" dirty="0">
                <a:hlinkClick r:id="rId3" tooltip="django.urls.include"/>
              </a:rPr>
              <a:t>include()</a:t>
            </a:r>
            <a:r>
              <a:rPr lang="en-US" dirty="0"/>
              <a:t> is to make it easy to plug-and-play URLs.</a:t>
            </a:r>
          </a:p>
          <a:p>
            <a:endParaRPr lang="en-US" dirty="0"/>
          </a:p>
          <a:p>
            <a:r>
              <a:rPr lang="en-US" dirty="0"/>
              <a:t>Whenever Django encounters </a:t>
            </a:r>
            <a:r>
              <a:rPr lang="en-US" dirty="0">
                <a:hlinkClick r:id="rId3" tooltip="django.urls.include"/>
              </a:rPr>
              <a:t>include()</a:t>
            </a:r>
            <a:r>
              <a:rPr lang="en-US" dirty="0"/>
              <a:t>, it chops off whatever part of the URL matched up to that point and sends the remaining string to the included </a:t>
            </a:r>
            <a:r>
              <a:rPr lang="en-US" dirty="0" err="1"/>
              <a:t>URLconf</a:t>
            </a:r>
            <a:r>
              <a:rPr lang="en-US" dirty="0"/>
              <a:t> for further processing.</a:t>
            </a:r>
          </a:p>
          <a:p>
            <a:endParaRPr lang="en-US" dirty="0"/>
          </a:p>
          <a:p>
            <a:r>
              <a:rPr lang="en-US" dirty="0"/>
              <a:t>We can see the current view in </a:t>
            </a:r>
            <a:r>
              <a:rPr lang="en-US" dirty="0">
                <a:hlinkClick r:id="rId4"/>
              </a:rPr>
              <a:t>http://127.0.0.1:8080/polls/</a:t>
            </a:r>
            <a:r>
              <a:rPr lang="en-US" dirty="0"/>
              <a:t> </a:t>
            </a:r>
            <a:r>
              <a:rPr lang="en-US" dirty="0" err="1"/>
              <a:t>url</a:t>
            </a:r>
            <a:endParaRPr lang="en-NP" dirty="0"/>
          </a:p>
        </p:txBody>
      </p:sp>
    </p:spTree>
    <p:extLst>
      <p:ext uri="{BB962C8B-B14F-4D97-AF65-F5344CB8AC3E}">
        <p14:creationId xmlns:p14="http://schemas.microsoft.com/office/powerpoint/2010/main" val="2917459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DD5AA-7F96-B046-AF8E-355887DDC13D}"/>
              </a:ext>
            </a:extLst>
          </p:cNvPr>
          <p:cNvSpPr>
            <a:spLocks noGrp="1"/>
          </p:cNvSpPr>
          <p:nvPr>
            <p:ph idx="1"/>
          </p:nvPr>
        </p:nvSpPr>
        <p:spPr>
          <a:xfrm>
            <a:off x="838200" y="544010"/>
            <a:ext cx="10515600" cy="5632953"/>
          </a:xfrm>
        </p:spPr>
        <p:txBody>
          <a:bodyPr>
            <a:normAutofit fontScale="92500" lnSpcReduction="10000"/>
          </a:bodyPr>
          <a:lstStyle/>
          <a:p>
            <a:r>
              <a:rPr lang="en-US" dirty="0"/>
              <a:t>The </a:t>
            </a:r>
            <a:r>
              <a:rPr lang="en-US" dirty="0">
                <a:hlinkClick r:id="rId2" tooltip="django.urls.path"/>
              </a:rPr>
              <a:t>path()</a:t>
            </a:r>
            <a:r>
              <a:rPr lang="en-US" dirty="0"/>
              <a:t> function is passed four arguments, two required: route and view, and two optional: </a:t>
            </a:r>
            <a:r>
              <a:rPr lang="en-US" dirty="0" err="1"/>
              <a:t>kwargs</a:t>
            </a:r>
            <a:r>
              <a:rPr lang="en-US" dirty="0"/>
              <a:t>, and name.</a:t>
            </a:r>
          </a:p>
          <a:p>
            <a:r>
              <a:rPr lang="en-US" dirty="0">
                <a:solidFill>
                  <a:srgbClr val="FF0000"/>
                </a:solidFill>
              </a:rPr>
              <a:t>Route</a:t>
            </a:r>
            <a:r>
              <a:rPr lang="en-US" dirty="0"/>
              <a:t>: route is a string that contains a URL pattern. When processing a request, Django starts at the first pattern in </a:t>
            </a:r>
            <a:r>
              <a:rPr lang="en-US" dirty="0" err="1"/>
              <a:t>urlpatterns</a:t>
            </a:r>
            <a:r>
              <a:rPr lang="en-US" dirty="0"/>
              <a:t> and makes its way down the list, comparing the requested URL against each pattern until it finds one that matches.</a:t>
            </a:r>
          </a:p>
          <a:p>
            <a:r>
              <a:rPr lang="en-US" dirty="0">
                <a:solidFill>
                  <a:srgbClr val="FF0000"/>
                </a:solidFill>
              </a:rPr>
              <a:t>View</a:t>
            </a:r>
            <a:r>
              <a:rPr lang="en-US" dirty="0"/>
              <a:t>: When Django finds a matching pattern, it calls the specified view function with an </a:t>
            </a:r>
            <a:r>
              <a:rPr lang="en-US" dirty="0">
                <a:hlinkClick r:id="rId3" tooltip="django.http.HttpRequest"/>
              </a:rPr>
              <a:t>HttpRequest</a:t>
            </a:r>
            <a:r>
              <a:rPr lang="en-US" dirty="0"/>
              <a:t> object as the first argument and any “captured” values from the route as keyword arguments.</a:t>
            </a:r>
          </a:p>
          <a:p>
            <a:r>
              <a:rPr lang="en-US" dirty="0" err="1">
                <a:solidFill>
                  <a:srgbClr val="FF0000"/>
                </a:solidFill>
              </a:rPr>
              <a:t>Kwargs</a:t>
            </a:r>
            <a:r>
              <a:rPr lang="en-US" dirty="0"/>
              <a:t>: Arbitrary keyword arguments can be passed in a dictionary to the target view. Not used much here.</a:t>
            </a:r>
          </a:p>
          <a:p>
            <a:r>
              <a:rPr lang="en-US" dirty="0">
                <a:solidFill>
                  <a:srgbClr val="FF0000"/>
                </a:solidFill>
              </a:rPr>
              <a:t>Name</a:t>
            </a:r>
            <a:r>
              <a:rPr lang="en-US" dirty="0"/>
              <a:t>: Naming your URL lets you refer to it unambiguously from elsewhere in Django, especially from within templates. This powerful feature allows you to make global changes to the URL patterns of your project while only touching a single file.</a:t>
            </a:r>
            <a:endParaRPr lang="en-NP" dirty="0"/>
          </a:p>
        </p:txBody>
      </p:sp>
    </p:spTree>
    <p:extLst>
      <p:ext uri="{BB962C8B-B14F-4D97-AF65-F5344CB8AC3E}">
        <p14:creationId xmlns:p14="http://schemas.microsoft.com/office/powerpoint/2010/main" val="2873656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A2DE-DFD5-B64D-AE69-3ADE51C02072}"/>
              </a:ext>
            </a:extLst>
          </p:cNvPr>
          <p:cNvSpPr>
            <a:spLocks noGrp="1"/>
          </p:cNvSpPr>
          <p:nvPr>
            <p:ph type="title"/>
          </p:nvPr>
        </p:nvSpPr>
        <p:spPr/>
        <p:txBody>
          <a:bodyPr/>
          <a:lstStyle/>
          <a:p>
            <a:r>
              <a:rPr lang="en-NP" dirty="0"/>
              <a:t>Database, model and django admin</a:t>
            </a:r>
          </a:p>
        </p:txBody>
      </p:sp>
      <p:sp>
        <p:nvSpPr>
          <p:cNvPr id="3" name="Content Placeholder 2">
            <a:extLst>
              <a:ext uri="{FF2B5EF4-FFF2-40B4-BE49-F238E27FC236}">
                <a16:creationId xmlns:a16="http://schemas.microsoft.com/office/drawing/2014/main" id="{A35CC104-E960-7E47-B33E-A2EC2169CD2C}"/>
              </a:ext>
            </a:extLst>
          </p:cNvPr>
          <p:cNvSpPr>
            <a:spLocks noGrp="1"/>
          </p:cNvSpPr>
          <p:nvPr>
            <p:ph idx="1"/>
          </p:nvPr>
        </p:nvSpPr>
        <p:spPr/>
        <p:txBody>
          <a:bodyPr/>
          <a:lstStyle/>
          <a:p>
            <a:r>
              <a:rPr lang="en-US" dirty="0"/>
              <a:t>We’ll set up the database, create your first model, and get a quick introduction to Django’s automatically-generated admin site.</a:t>
            </a:r>
          </a:p>
          <a:p>
            <a:pPr marL="0" indent="0">
              <a:buNone/>
            </a:pPr>
            <a:endParaRPr lang="en-US" dirty="0"/>
          </a:p>
          <a:p>
            <a:r>
              <a:rPr lang="en-US" dirty="0"/>
              <a:t>DATABASE SETUP</a:t>
            </a:r>
          </a:p>
          <a:p>
            <a:r>
              <a:rPr lang="en-US" dirty="0"/>
              <a:t>Open </a:t>
            </a:r>
            <a:r>
              <a:rPr lang="en-US" dirty="0" err="1"/>
              <a:t>mysite</a:t>
            </a:r>
            <a:r>
              <a:rPr lang="en-US" dirty="0"/>
              <a:t>/</a:t>
            </a:r>
            <a:r>
              <a:rPr lang="en-US" dirty="0" err="1"/>
              <a:t>settings.py</a:t>
            </a:r>
            <a:endParaRPr lang="en-US" dirty="0"/>
          </a:p>
          <a:p>
            <a:r>
              <a:rPr lang="en-US" dirty="0"/>
              <a:t>By default, the configuration uses SQLite.</a:t>
            </a:r>
          </a:p>
          <a:p>
            <a:r>
              <a:rPr lang="en-US" dirty="0"/>
              <a:t>SQLite is included in Python, so you won’t need to install anything else to support your database.</a:t>
            </a:r>
            <a:endParaRPr lang="en-NP" dirty="0"/>
          </a:p>
        </p:txBody>
      </p:sp>
    </p:spTree>
    <p:extLst>
      <p:ext uri="{BB962C8B-B14F-4D97-AF65-F5344CB8AC3E}">
        <p14:creationId xmlns:p14="http://schemas.microsoft.com/office/powerpoint/2010/main" val="129217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2C95-E66B-584D-BE07-9F3856C9B767}"/>
              </a:ext>
            </a:extLst>
          </p:cNvPr>
          <p:cNvSpPr>
            <a:spLocks noGrp="1"/>
          </p:cNvSpPr>
          <p:nvPr>
            <p:ph type="title"/>
          </p:nvPr>
        </p:nvSpPr>
        <p:spPr/>
        <p:txBody>
          <a:bodyPr/>
          <a:lstStyle/>
          <a:p>
            <a:r>
              <a:rPr lang="en-US" b="1" dirty="0"/>
              <a:t>Get your database running</a:t>
            </a:r>
            <a:endParaRPr lang="en-NP" dirty="0"/>
          </a:p>
        </p:txBody>
      </p:sp>
      <p:pic>
        <p:nvPicPr>
          <p:cNvPr id="4" name="Content Placeholder 3">
            <a:extLst>
              <a:ext uri="{FF2B5EF4-FFF2-40B4-BE49-F238E27FC236}">
                <a16:creationId xmlns:a16="http://schemas.microsoft.com/office/drawing/2014/main" id="{2B10D7CA-A036-CD49-8619-048C8962DAD4}"/>
              </a:ext>
            </a:extLst>
          </p:cNvPr>
          <p:cNvPicPr>
            <a:picLocks noGrp="1" noChangeAspect="1"/>
          </p:cNvPicPr>
          <p:nvPr>
            <p:ph idx="1"/>
          </p:nvPr>
        </p:nvPicPr>
        <p:blipFill>
          <a:blip r:embed="rId2"/>
          <a:stretch>
            <a:fillRect/>
          </a:stretch>
        </p:blipFill>
        <p:spPr>
          <a:xfrm>
            <a:off x="863600" y="2032000"/>
            <a:ext cx="10464800" cy="2794000"/>
          </a:xfrm>
          <a:prstGeom prst="rect">
            <a:avLst/>
          </a:prstGeom>
        </p:spPr>
      </p:pic>
    </p:spTree>
    <p:extLst>
      <p:ext uri="{BB962C8B-B14F-4D97-AF65-F5344CB8AC3E}">
        <p14:creationId xmlns:p14="http://schemas.microsoft.com/office/powerpoint/2010/main" val="353721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D7F7-5729-584B-8E8E-8254A180A570}"/>
              </a:ext>
            </a:extLst>
          </p:cNvPr>
          <p:cNvSpPr>
            <a:spLocks noGrp="1"/>
          </p:cNvSpPr>
          <p:nvPr>
            <p:ph type="title"/>
          </p:nvPr>
        </p:nvSpPr>
        <p:spPr/>
        <p:txBody>
          <a:bodyPr/>
          <a:lstStyle/>
          <a:p>
            <a:r>
              <a:rPr lang="en-US" dirty="0"/>
              <a:t>I</a:t>
            </a:r>
            <a:r>
              <a:rPr lang="en-NP" dirty="0"/>
              <a:t>nstall psycopg</a:t>
            </a:r>
          </a:p>
        </p:txBody>
      </p:sp>
      <p:pic>
        <p:nvPicPr>
          <p:cNvPr id="4" name="Content Placeholder 3">
            <a:extLst>
              <a:ext uri="{FF2B5EF4-FFF2-40B4-BE49-F238E27FC236}">
                <a16:creationId xmlns:a16="http://schemas.microsoft.com/office/drawing/2014/main" id="{74330829-BDF1-AF4B-BFB0-2EE9BE7D4870}"/>
              </a:ext>
            </a:extLst>
          </p:cNvPr>
          <p:cNvPicPr>
            <a:picLocks noGrp="1" noChangeAspect="1"/>
          </p:cNvPicPr>
          <p:nvPr>
            <p:ph idx="1"/>
          </p:nvPr>
        </p:nvPicPr>
        <p:blipFill>
          <a:blip r:embed="rId2"/>
          <a:stretch>
            <a:fillRect/>
          </a:stretch>
        </p:blipFill>
        <p:spPr>
          <a:xfrm>
            <a:off x="2467179" y="1825625"/>
            <a:ext cx="7257642" cy="4351338"/>
          </a:xfrm>
          <a:prstGeom prst="rect">
            <a:avLst/>
          </a:prstGeom>
        </p:spPr>
      </p:pic>
    </p:spTree>
    <p:extLst>
      <p:ext uri="{BB962C8B-B14F-4D97-AF65-F5344CB8AC3E}">
        <p14:creationId xmlns:p14="http://schemas.microsoft.com/office/powerpoint/2010/main" val="309217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EDBDE1-FCCB-9A4C-B1CC-1A76B62BD12F}"/>
              </a:ext>
            </a:extLst>
          </p:cNvPr>
          <p:cNvPicPr>
            <a:picLocks noGrp="1" noChangeAspect="1"/>
          </p:cNvPicPr>
          <p:nvPr>
            <p:ph idx="1"/>
          </p:nvPr>
        </p:nvPicPr>
        <p:blipFill>
          <a:blip r:embed="rId2"/>
          <a:stretch>
            <a:fillRect/>
          </a:stretch>
        </p:blipFill>
        <p:spPr>
          <a:xfrm>
            <a:off x="778046" y="1253331"/>
            <a:ext cx="10488762" cy="4351338"/>
          </a:xfrm>
          <a:prstGeom prst="rect">
            <a:avLst/>
          </a:prstGeom>
        </p:spPr>
      </p:pic>
    </p:spTree>
    <p:extLst>
      <p:ext uri="{BB962C8B-B14F-4D97-AF65-F5344CB8AC3E}">
        <p14:creationId xmlns:p14="http://schemas.microsoft.com/office/powerpoint/2010/main" val="2802386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D3F9-F2F0-4A4C-A01D-81BBD14F8B02}"/>
              </a:ext>
            </a:extLst>
          </p:cNvPr>
          <p:cNvSpPr>
            <a:spLocks noGrp="1"/>
          </p:cNvSpPr>
          <p:nvPr>
            <p:ph type="title"/>
          </p:nvPr>
        </p:nvSpPr>
        <p:spPr/>
        <p:txBody>
          <a:bodyPr/>
          <a:lstStyle/>
          <a:p>
            <a:r>
              <a:rPr lang="en-NP" dirty="0"/>
              <a:t>Using SQLite</a:t>
            </a:r>
          </a:p>
        </p:txBody>
      </p:sp>
      <p:pic>
        <p:nvPicPr>
          <p:cNvPr id="4" name="Content Placeholder 3">
            <a:extLst>
              <a:ext uri="{FF2B5EF4-FFF2-40B4-BE49-F238E27FC236}">
                <a16:creationId xmlns:a16="http://schemas.microsoft.com/office/drawing/2014/main" id="{4E592B8D-8054-C642-8CC6-A035FBB8E878}"/>
              </a:ext>
            </a:extLst>
          </p:cNvPr>
          <p:cNvPicPr>
            <a:picLocks noGrp="1" noChangeAspect="1"/>
          </p:cNvPicPr>
          <p:nvPr>
            <p:ph idx="1"/>
          </p:nvPr>
        </p:nvPicPr>
        <p:blipFill>
          <a:blip r:embed="rId2"/>
          <a:stretch>
            <a:fillRect/>
          </a:stretch>
        </p:blipFill>
        <p:spPr>
          <a:xfrm>
            <a:off x="2843158" y="3229018"/>
            <a:ext cx="6121400" cy="1917700"/>
          </a:xfrm>
          <a:prstGeom prst="rect">
            <a:avLst/>
          </a:prstGeom>
        </p:spPr>
      </p:pic>
      <p:sp>
        <p:nvSpPr>
          <p:cNvPr id="5" name="TextBox 4">
            <a:extLst>
              <a:ext uri="{FF2B5EF4-FFF2-40B4-BE49-F238E27FC236}">
                <a16:creationId xmlns:a16="http://schemas.microsoft.com/office/drawing/2014/main" id="{4E3C9B36-2275-E847-B920-8E3A9519738B}"/>
              </a:ext>
            </a:extLst>
          </p:cNvPr>
          <p:cNvSpPr txBox="1"/>
          <p:nvPr/>
        </p:nvSpPr>
        <p:spPr>
          <a:xfrm>
            <a:off x="2203037" y="2023802"/>
            <a:ext cx="7401642" cy="646331"/>
          </a:xfrm>
          <a:prstGeom prst="rect">
            <a:avLst/>
          </a:prstGeom>
          <a:noFill/>
        </p:spPr>
        <p:txBody>
          <a:bodyPr wrap="none" rtlCol="0">
            <a:spAutoFit/>
          </a:bodyPr>
          <a:lstStyle/>
          <a:p>
            <a:r>
              <a:rPr lang="en-US" dirty="0"/>
              <a:t>The simplest possible settings file is for a single-database setup using SQLite. </a:t>
            </a:r>
          </a:p>
          <a:p>
            <a:pPr algn="ctr"/>
            <a:r>
              <a:rPr lang="en-US" dirty="0"/>
              <a:t>This can be configured using the following:</a:t>
            </a:r>
            <a:endParaRPr lang="en-NP" dirty="0"/>
          </a:p>
        </p:txBody>
      </p:sp>
    </p:spTree>
    <p:extLst>
      <p:ext uri="{BB962C8B-B14F-4D97-AF65-F5344CB8AC3E}">
        <p14:creationId xmlns:p14="http://schemas.microsoft.com/office/powerpoint/2010/main" val="2732357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EE5F-E076-914D-BBDC-ED26A2675507}"/>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B4129984-3DE7-E741-B864-3C63D1E36E42}"/>
              </a:ext>
            </a:extLst>
          </p:cNvPr>
          <p:cNvSpPr>
            <a:spLocks noGrp="1"/>
          </p:cNvSpPr>
          <p:nvPr>
            <p:ph idx="1"/>
          </p:nvPr>
        </p:nvSpPr>
        <p:spPr/>
        <p:txBody>
          <a:bodyPr/>
          <a:lstStyle/>
          <a:p>
            <a:r>
              <a:rPr lang="en-NP" dirty="0"/>
              <a:t>No need to create database beforehand if using SQLite.</a:t>
            </a:r>
          </a:p>
          <a:p>
            <a:r>
              <a:rPr lang="en-NP" dirty="0"/>
              <a:t>If using other databases like postgresql, mysql, etc. we need to create database before setting up in mysite/settings.py.</a:t>
            </a:r>
          </a:p>
          <a:p>
            <a:endParaRPr lang="en-NP" dirty="0"/>
          </a:p>
          <a:p>
            <a:r>
              <a:rPr lang="en-US" dirty="0"/>
              <a:t>T</a:t>
            </a:r>
            <a:r>
              <a:rPr lang="en-NP" dirty="0"/>
              <a:t>o create database: create database &lt;databasename&gt; in corresponding database</a:t>
            </a:r>
          </a:p>
        </p:txBody>
      </p:sp>
    </p:spTree>
    <p:extLst>
      <p:ext uri="{BB962C8B-B14F-4D97-AF65-F5344CB8AC3E}">
        <p14:creationId xmlns:p14="http://schemas.microsoft.com/office/powerpoint/2010/main" val="135327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4F42-61D3-C448-9FCB-D1B39806155A}"/>
              </a:ext>
            </a:extLst>
          </p:cNvPr>
          <p:cNvSpPr>
            <a:spLocks noGrp="1"/>
          </p:cNvSpPr>
          <p:nvPr>
            <p:ph type="title"/>
          </p:nvPr>
        </p:nvSpPr>
        <p:spPr/>
        <p:txBody>
          <a:bodyPr/>
          <a:lstStyle/>
          <a:p>
            <a:r>
              <a:rPr lang="en-NP" dirty="0"/>
              <a:t>Installation</a:t>
            </a:r>
          </a:p>
        </p:txBody>
      </p:sp>
      <p:sp>
        <p:nvSpPr>
          <p:cNvPr id="3" name="Content Placeholder 2">
            <a:extLst>
              <a:ext uri="{FF2B5EF4-FFF2-40B4-BE49-F238E27FC236}">
                <a16:creationId xmlns:a16="http://schemas.microsoft.com/office/drawing/2014/main" id="{45E16E3F-6D7D-8A43-AAE2-E8F32F56C80C}"/>
              </a:ext>
            </a:extLst>
          </p:cNvPr>
          <p:cNvSpPr>
            <a:spLocks noGrp="1"/>
          </p:cNvSpPr>
          <p:nvPr>
            <p:ph idx="1"/>
          </p:nvPr>
        </p:nvSpPr>
        <p:spPr/>
        <p:txBody>
          <a:bodyPr/>
          <a:lstStyle/>
          <a:p>
            <a:r>
              <a:rPr lang="en-US" dirty="0"/>
              <a:t>python -m pip install Django</a:t>
            </a:r>
          </a:p>
          <a:p>
            <a:endParaRPr lang="en-NP" dirty="0"/>
          </a:p>
          <a:p>
            <a:endParaRPr lang="en-NP" dirty="0"/>
          </a:p>
        </p:txBody>
      </p:sp>
      <p:pic>
        <p:nvPicPr>
          <p:cNvPr id="4" name="Picture 3">
            <a:extLst>
              <a:ext uri="{FF2B5EF4-FFF2-40B4-BE49-F238E27FC236}">
                <a16:creationId xmlns:a16="http://schemas.microsoft.com/office/drawing/2014/main" id="{95F96975-65DF-2740-B2EB-9EC6BA835BC7}"/>
              </a:ext>
            </a:extLst>
          </p:cNvPr>
          <p:cNvPicPr>
            <a:picLocks noChangeAspect="1"/>
          </p:cNvPicPr>
          <p:nvPr/>
        </p:nvPicPr>
        <p:blipFill>
          <a:blip r:embed="rId2"/>
          <a:stretch>
            <a:fillRect/>
          </a:stretch>
        </p:blipFill>
        <p:spPr>
          <a:xfrm>
            <a:off x="1169767" y="3198953"/>
            <a:ext cx="10477500" cy="2057400"/>
          </a:xfrm>
          <a:prstGeom prst="rect">
            <a:avLst/>
          </a:prstGeom>
        </p:spPr>
      </p:pic>
    </p:spTree>
    <p:extLst>
      <p:ext uri="{BB962C8B-B14F-4D97-AF65-F5344CB8AC3E}">
        <p14:creationId xmlns:p14="http://schemas.microsoft.com/office/powerpoint/2010/main" val="5448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9FE6-A4FC-2B47-B3E9-D325C31FBDEC}"/>
              </a:ext>
            </a:extLst>
          </p:cNvPr>
          <p:cNvSpPr>
            <a:spLocks noGrp="1"/>
          </p:cNvSpPr>
          <p:nvPr>
            <p:ph type="title"/>
          </p:nvPr>
        </p:nvSpPr>
        <p:spPr/>
        <p:txBody>
          <a:bodyPr/>
          <a:lstStyle/>
          <a:p>
            <a:r>
              <a:rPr lang="en-NP" dirty="0"/>
              <a:t>Using PostgreSQL</a:t>
            </a:r>
          </a:p>
        </p:txBody>
      </p:sp>
      <p:pic>
        <p:nvPicPr>
          <p:cNvPr id="4" name="Content Placeholder 3">
            <a:extLst>
              <a:ext uri="{FF2B5EF4-FFF2-40B4-BE49-F238E27FC236}">
                <a16:creationId xmlns:a16="http://schemas.microsoft.com/office/drawing/2014/main" id="{3C355E58-1689-DC48-AB1E-1480657DBD0C}"/>
              </a:ext>
            </a:extLst>
          </p:cNvPr>
          <p:cNvPicPr>
            <a:picLocks noGrp="1" noChangeAspect="1"/>
          </p:cNvPicPr>
          <p:nvPr>
            <p:ph idx="1"/>
          </p:nvPr>
        </p:nvPicPr>
        <p:blipFill>
          <a:blip r:embed="rId2"/>
          <a:stretch>
            <a:fillRect/>
          </a:stretch>
        </p:blipFill>
        <p:spPr>
          <a:xfrm>
            <a:off x="2772104" y="2055128"/>
            <a:ext cx="6248400" cy="2946400"/>
          </a:xfrm>
          <a:prstGeom prst="rect">
            <a:avLst/>
          </a:prstGeom>
        </p:spPr>
      </p:pic>
      <p:sp>
        <p:nvSpPr>
          <p:cNvPr id="5" name="TextBox 4">
            <a:extLst>
              <a:ext uri="{FF2B5EF4-FFF2-40B4-BE49-F238E27FC236}">
                <a16:creationId xmlns:a16="http://schemas.microsoft.com/office/drawing/2014/main" id="{18AD3F3A-C0B7-9147-BA1B-458CA4BCE616}"/>
              </a:ext>
            </a:extLst>
          </p:cNvPr>
          <p:cNvSpPr txBox="1"/>
          <p:nvPr/>
        </p:nvSpPr>
        <p:spPr>
          <a:xfrm>
            <a:off x="426274" y="5365968"/>
            <a:ext cx="11339451" cy="923330"/>
          </a:xfrm>
          <a:prstGeom prst="rect">
            <a:avLst/>
          </a:prstGeom>
          <a:noFill/>
        </p:spPr>
        <p:txBody>
          <a:bodyPr wrap="none" rtlCol="0">
            <a:spAutoFit/>
          </a:bodyPr>
          <a:lstStyle/>
          <a:p>
            <a:pPr algn="ctr"/>
            <a:r>
              <a:rPr lang="en-US" dirty="0"/>
              <a:t>N</a:t>
            </a:r>
            <a:r>
              <a:rPr lang="en-NP" dirty="0"/>
              <a:t>ame: name of database, user: username in database (in our case: postgres), password: password to login to your </a:t>
            </a:r>
          </a:p>
          <a:p>
            <a:pPr algn="ctr"/>
            <a:r>
              <a:rPr lang="en-US" dirty="0"/>
              <a:t>D</a:t>
            </a:r>
            <a:r>
              <a:rPr lang="en-NP" dirty="0"/>
              <a:t>atabase, host: localhost or ip to remote database server and port: portnumber. Engine defines which database engine</a:t>
            </a:r>
          </a:p>
          <a:p>
            <a:pPr algn="ctr"/>
            <a:r>
              <a:rPr lang="en-US" dirty="0"/>
              <a:t>w</a:t>
            </a:r>
            <a:r>
              <a:rPr lang="en-NP" dirty="0"/>
              <a:t>e are using.</a:t>
            </a:r>
          </a:p>
        </p:txBody>
      </p:sp>
    </p:spTree>
    <p:extLst>
      <p:ext uri="{BB962C8B-B14F-4D97-AF65-F5344CB8AC3E}">
        <p14:creationId xmlns:p14="http://schemas.microsoft.com/office/powerpoint/2010/main" val="976203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EEC11-2919-F84E-91AF-AC88137307D1}"/>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5D8D4F5B-C488-1B4E-AB79-BD74C0F5EFA5}"/>
              </a:ext>
            </a:extLst>
          </p:cNvPr>
          <p:cNvSpPr>
            <a:spLocks noGrp="1"/>
          </p:cNvSpPr>
          <p:nvPr>
            <p:ph idx="1"/>
          </p:nvPr>
        </p:nvSpPr>
        <p:spPr/>
        <p:txBody>
          <a:bodyPr/>
          <a:lstStyle/>
          <a:p>
            <a:r>
              <a:rPr lang="en-NP" dirty="0"/>
              <a:t>Once db engine is setup, we can migrate the admin tables to database.</a:t>
            </a:r>
          </a:p>
          <a:p>
            <a:r>
              <a:rPr lang="en-US" dirty="0"/>
              <a:t>C</a:t>
            </a:r>
            <a:r>
              <a:rPr lang="en-NP" dirty="0"/>
              <a:t>reate a database called “polls_db”</a:t>
            </a:r>
          </a:p>
          <a:p>
            <a:endParaRPr lang="en-NP" dirty="0"/>
          </a:p>
        </p:txBody>
      </p:sp>
      <p:pic>
        <p:nvPicPr>
          <p:cNvPr id="4" name="Picture 3">
            <a:extLst>
              <a:ext uri="{FF2B5EF4-FFF2-40B4-BE49-F238E27FC236}">
                <a16:creationId xmlns:a16="http://schemas.microsoft.com/office/drawing/2014/main" id="{8CA64405-AA21-5D41-9D7C-49FDDCF6163A}"/>
              </a:ext>
            </a:extLst>
          </p:cNvPr>
          <p:cNvPicPr>
            <a:picLocks noChangeAspect="1"/>
          </p:cNvPicPr>
          <p:nvPr/>
        </p:nvPicPr>
        <p:blipFill>
          <a:blip r:embed="rId2"/>
          <a:stretch>
            <a:fillRect/>
          </a:stretch>
        </p:blipFill>
        <p:spPr>
          <a:xfrm>
            <a:off x="2712326" y="4001294"/>
            <a:ext cx="6515100" cy="622300"/>
          </a:xfrm>
          <a:prstGeom prst="rect">
            <a:avLst/>
          </a:prstGeom>
        </p:spPr>
      </p:pic>
    </p:spTree>
    <p:extLst>
      <p:ext uri="{BB962C8B-B14F-4D97-AF65-F5344CB8AC3E}">
        <p14:creationId xmlns:p14="http://schemas.microsoft.com/office/powerpoint/2010/main" val="1019227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EF0E-D37C-5D40-A9BE-A3D258F93B01}"/>
              </a:ext>
            </a:extLst>
          </p:cNvPr>
          <p:cNvSpPr>
            <a:spLocks noGrp="1"/>
          </p:cNvSpPr>
          <p:nvPr>
            <p:ph type="title"/>
          </p:nvPr>
        </p:nvSpPr>
        <p:spPr/>
        <p:txBody>
          <a:bodyPr/>
          <a:lstStyle/>
          <a:p>
            <a:r>
              <a:rPr lang="en-NP" dirty="0"/>
              <a:t>Migrations</a:t>
            </a:r>
          </a:p>
        </p:txBody>
      </p:sp>
      <p:pic>
        <p:nvPicPr>
          <p:cNvPr id="4" name="Content Placeholder 3">
            <a:extLst>
              <a:ext uri="{FF2B5EF4-FFF2-40B4-BE49-F238E27FC236}">
                <a16:creationId xmlns:a16="http://schemas.microsoft.com/office/drawing/2014/main" id="{DB71E151-185E-F04B-A278-2FCC9A7D9FE6}"/>
              </a:ext>
            </a:extLst>
          </p:cNvPr>
          <p:cNvPicPr>
            <a:picLocks noGrp="1" noChangeAspect="1"/>
          </p:cNvPicPr>
          <p:nvPr>
            <p:ph idx="1"/>
          </p:nvPr>
        </p:nvPicPr>
        <p:blipFill>
          <a:blip r:embed="rId2"/>
          <a:stretch>
            <a:fillRect/>
          </a:stretch>
        </p:blipFill>
        <p:spPr>
          <a:xfrm>
            <a:off x="2776483" y="1825625"/>
            <a:ext cx="6639033" cy="4351338"/>
          </a:xfrm>
          <a:prstGeom prst="rect">
            <a:avLst/>
          </a:prstGeom>
        </p:spPr>
      </p:pic>
    </p:spTree>
    <p:extLst>
      <p:ext uri="{BB962C8B-B14F-4D97-AF65-F5344CB8AC3E}">
        <p14:creationId xmlns:p14="http://schemas.microsoft.com/office/powerpoint/2010/main" val="3295719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FB87-1A30-3549-B862-C0C39E746ED1}"/>
              </a:ext>
            </a:extLst>
          </p:cNvPr>
          <p:cNvSpPr>
            <a:spLocks noGrp="1"/>
          </p:cNvSpPr>
          <p:nvPr>
            <p:ph type="title"/>
          </p:nvPr>
        </p:nvSpPr>
        <p:spPr/>
        <p:txBody>
          <a:bodyPr/>
          <a:lstStyle/>
          <a:p>
            <a:r>
              <a:rPr lang="en-US" dirty="0"/>
              <a:t>D</a:t>
            </a:r>
            <a:r>
              <a:rPr lang="en-NP" dirty="0"/>
              <a:t>jango admin and auth related tables</a:t>
            </a:r>
          </a:p>
        </p:txBody>
      </p:sp>
      <p:pic>
        <p:nvPicPr>
          <p:cNvPr id="4" name="Content Placeholder 3">
            <a:extLst>
              <a:ext uri="{FF2B5EF4-FFF2-40B4-BE49-F238E27FC236}">
                <a16:creationId xmlns:a16="http://schemas.microsoft.com/office/drawing/2014/main" id="{0AB56AC8-9F2D-094F-9312-8B70733ECCB8}"/>
              </a:ext>
            </a:extLst>
          </p:cNvPr>
          <p:cNvPicPr>
            <a:picLocks noGrp="1" noChangeAspect="1"/>
          </p:cNvPicPr>
          <p:nvPr>
            <p:ph idx="1"/>
          </p:nvPr>
        </p:nvPicPr>
        <p:blipFill>
          <a:blip r:embed="rId2"/>
          <a:stretch>
            <a:fillRect/>
          </a:stretch>
        </p:blipFill>
        <p:spPr>
          <a:xfrm>
            <a:off x="3816350" y="1555230"/>
            <a:ext cx="4559300" cy="3441700"/>
          </a:xfrm>
          <a:prstGeom prst="rect">
            <a:avLst/>
          </a:prstGeom>
        </p:spPr>
      </p:pic>
      <p:sp>
        <p:nvSpPr>
          <p:cNvPr id="5" name="TextBox 4">
            <a:extLst>
              <a:ext uri="{FF2B5EF4-FFF2-40B4-BE49-F238E27FC236}">
                <a16:creationId xmlns:a16="http://schemas.microsoft.com/office/drawing/2014/main" id="{48F5E089-39AA-A84F-BE7B-C581A19B0E50}"/>
              </a:ext>
            </a:extLst>
          </p:cNvPr>
          <p:cNvSpPr txBox="1"/>
          <p:nvPr/>
        </p:nvSpPr>
        <p:spPr>
          <a:xfrm>
            <a:off x="451945" y="5633545"/>
            <a:ext cx="10978775" cy="646331"/>
          </a:xfrm>
          <a:prstGeom prst="rect">
            <a:avLst/>
          </a:prstGeom>
          <a:noFill/>
        </p:spPr>
        <p:txBody>
          <a:bodyPr wrap="none" rtlCol="0">
            <a:spAutoFit/>
          </a:bodyPr>
          <a:lstStyle/>
          <a:p>
            <a:pPr algn="ctr"/>
            <a:r>
              <a:rPr lang="en-US" dirty="0"/>
              <a:t>The </a:t>
            </a:r>
            <a:r>
              <a:rPr lang="en-US" dirty="0">
                <a:hlinkClick r:id="rId3"/>
              </a:rPr>
              <a:t>migrate</a:t>
            </a:r>
            <a:r>
              <a:rPr lang="en-US" dirty="0"/>
              <a:t> command looks at the </a:t>
            </a:r>
            <a:r>
              <a:rPr lang="en-US" dirty="0">
                <a:hlinkClick r:id="rId4"/>
              </a:rPr>
              <a:t>INSTALLED_APPS</a:t>
            </a:r>
            <a:r>
              <a:rPr lang="en-US" dirty="0"/>
              <a:t> setting and creates any necessary database tables </a:t>
            </a:r>
          </a:p>
          <a:p>
            <a:pPr algn="ctr"/>
            <a:r>
              <a:rPr lang="en-US" dirty="0"/>
              <a:t>according to the database settings in your </a:t>
            </a:r>
            <a:r>
              <a:rPr lang="en-US" dirty="0" err="1"/>
              <a:t>mysite</a:t>
            </a:r>
            <a:r>
              <a:rPr lang="en-US" dirty="0"/>
              <a:t>/</a:t>
            </a:r>
            <a:r>
              <a:rPr lang="en-US" dirty="0" err="1"/>
              <a:t>settings.py</a:t>
            </a:r>
            <a:r>
              <a:rPr lang="en-US" dirty="0"/>
              <a:t> file and the database migrations shipped with the app</a:t>
            </a:r>
            <a:endParaRPr lang="en-NP" dirty="0"/>
          </a:p>
        </p:txBody>
      </p:sp>
    </p:spTree>
    <p:extLst>
      <p:ext uri="{BB962C8B-B14F-4D97-AF65-F5344CB8AC3E}">
        <p14:creationId xmlns:p14="http://schemas.microsoft.com/office/powerpoint/2010/main" val="1378751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2F360-B172-E841-9E45-E3E4637B7917}"/>
              </a:ext>
            </a:extLst>
          </p:cNvPr>
          <p:cNvSpPr>
            <a:spLocks noGrp="1"/>
          </p:cNvSpPr>
          <p:nvPr>
            <p:ph idx="1"/>
          </p:nvPr>
        </p:nvSpPr>
        <p:spPr>
          <a:xfrm>
            <a:off x="838200" y="525517"/>
            <a:ext cx="10515600" cy="5651446"/>
          </a:xfrm>
        </p:spPr>
        <p:txBody>
          <a:bodyPr/>
          <a:lstStyle/>
          <a:p>
            <a:r>
              <a:rPr lang="en-US" dirty="0"/>
              <a:t>If you don’t need any or all of them, feel free to comment-out or delete the appropriate line(s) from </a:t>
            </a:r>
            <a:r>
              <a:rPr lang="en-US" dirty="0">
                <a:hlinkClick r:id="rId2"/>
              </a:rPr>
              <a:t>INSTALLED_APPS</a:t>
            </a:r>
            <a:r>
              <a:rPr lang="en-US" dirty="0"/>
              <a:t> before running </a:t>
            </a:r>
            <a:r>
              <a:rPr lang="en-US" dirty="0">
                <a:hlinkClick r:id="rId3"/>
              </a:rPr>
              <a:t>migrate</a:t>
            </a:r>
            <a:r>
              <a:rPr lang="en-US" dirty="0"/>
              <a:t>. The </a:t>
            </a:r>
            <a:r>
              <a:rPr lang="en-US" dirty="0">
                <a:hlinkClick r:id="rId3"/>
              </a:rPr>
              <a:t>migrate</a:t>
            </a:r>
            <a:r>
              <a:rPr lang="en-US" dirty="0"/>
              <a:t> command will only run migrations for apps in </a:t>
            </a:r>
            <a:r>
              <a:rPr lang="en-US" dirty="0">
                <a:hlinkClick r:id="rId2"/>
              </a:rPr>
              <a:t>INSTALLED_APPS</a:t>
            </a:r>
            <a:r>
              <a:rPr lang="en-US" dirty="0"/>
              <a:t>.</a:t>
            </a:r>
          </a:p>
          <a:p>
            <a:endParaRPr lang="en-NP" dirty="0"/>
          </a:p>
        </p:txBody>
      </p:sp>
      <p:pic>
        <p:nvPicPr>
          <p:cNvPr id="4" name="Picture 3">
            <a:extLst>
              <a:ext uri="{FF2B5EF4-FFF2-40B4-BE49-F238E27FC236}">
                <a16:creationId xmlns:a16="http://schemas.microsoft.com/office/drawing/2014/main" id="{3650EFA3-75A6-3F44-860F-9C858E1F896C}"/>
              </a:ext>
            </a:extLst>
          </p:cNvPr>
          <p:cNvPicPr>
            <a:picLocks noChangeAspect="1"/>
          </p:cNvPicPr>
          <p:nvPr/>
        </p:nvPicPr>
        <p:blipFill>
          <a:blip r:embed="rId4"/>
          <a:stretch>
            <a:fillRect/>
          </a:stretch>
        </p:blipFill>
        <p:spPr>
          <a:xfrm>
            <a:off x="2238266" y="2756119"/>
            <a:ext cx="7442200" cy="3111500"/>
          </a:xfrm>
          <a:prstGeom prst="rect">
            <a:avLst/>
          </a:prstGeom>
        </p:spPr>
      </p:pic>
    </p:spTree>
    <p:extLst>
      <p:ext uri="{BB962C8B-B14F-4D97-AF65-F5344CB8AC3E}">
        <p14:creationId xmlns:p14="http://schemas.microsoft.com/office/powerpoint/2010/main" val="2856419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FF4F-B586-9A47-B7DF-A06C31606D77}"/>
              </a:ext>
            </a:extLst>
          </p:cNvPr>
          <p:cNvSpPr>
            <a:spLocks noGrp="1"/>
          </p:cNvSpPr>
          <p:nvPr>
            <p:ph type="title"/>
          </p:nvPr>
        </p:nvSpPr>
        <p:spPr>
          <a:xfrm>
            <a:off x="838200" y="365125"/>
            <a:ext cx="10515600" cy="792163"/>
          </a:xfrm>
        </p:spPr>
        <p:txBody>
          <a:bodyPr/>
          <a:lstStyle/>
          <a:p>
            <a:r>
              <a:rPr lang="en-NP" dirty="0"/>
              <a:t>Creating Models</a:t>
            </a:r>
          </a:p>
        </p:txBody>
      </p:sp>
      <p:pic>
        <p:nvPicPr>
          <p:cNvPr id="4" name="Content Placeholder 3">
            <a:extLst>
              <a:ext uri="{FF2B5EF4-FFF2-40B4-BE49-F238E27FC236}">
                <a16:creationId xmlns:a16="http://schemas.microsoft.com/office/drawing/2014/main" id="{E15E2171-0F29-4641-B027-E441EB8BE255}"/>
              </a:ext>
            </a:extLst>
          </p:cNvPr>
          <p:cNvPicPr>
            <a:picLocks noGrp="1" noChangeAspect="1"/>
          </p:cNvPicPr>
          <p:nvPr>
            <p:ph idx="1"/>
          </p:nvPr>
        </p:nvPicPr>
        <p:blipFill>
          <a:blip r:embed="rId2"/>
          <a:stretch>
            <a:fillRect/>
          </a:stretch>
        </p:blipFill>
        <p:spPr>
          <a:xfrm>
            <a:off x="1054100" y="3540809"/>
            <a:ext cx="10083800" cy="2476500"/>
          </a:xfrm>
          <a:prstGeom prst="rect">
            <a:avLst/>
          </a:prstGeom>
        </p:spPr>
      </p:pic>
      <p:sp>
        <p:nvSpPr>
          <p:cNvPr id="5" name="TextBox 4">
            <a:extLst>
              <a:ext uri="{FF2B5EF4-FFF2-40B4-BE49-F238E27FC236}">
                <a16:creationId xmlns:a16="http://schemas.microsoft.com/office/drawing/2014/main" id="{178DC383-BD3A-0E4B-9365-AA50C593B61E}"/>
              </a:ext>
            </a:extLst>
          </p:cNvPr>
          <p:cNvSpPr txBox="1"/>
          <p:nvPr/>
        </p:nvSpPr>
        <p:spPr>
          <a:xfrm>
            <a:off x="840828" y="1923393"/>
            <a:ext cx="9817880" cy="923330"/>
          </a:xfrm>
          <a:prstGeom prst="rect">
            <a:avLst/>
          </a:prstGeom>
          <a:noFill/>
        </p:spPr>
        <p:txBody>
          <a:bodyPr wrap="none" rtlCol="0">
            <a:spAutoFit/>
          </a:bodyPr>
          <a:lstStyle/>
          <a:p>
            <a:r>
              <a:rPr lang="en-US" dirty="0"/>
              <a:t>In our poll app, we’ll create two models: Question and Choice.</a:t>
            </a:r>
          </a:p>
          <a:p>
            <a:endParaRPr lang="en-US" dirty="0"/>
          </a:p>
          <a:p>
            <a:r>
              <a:rPr lang="en-US" dirty="0"/>
              <a:t>These concepts are represented by Python classes. Edit the polls/</a:t>
            </a:r>
            <a:r>
              <a:rPr lang="en-US" dirty="0" err="1"/>
              <a:t>models.py</a:t>
            </a:r>
            <a:r>
              <a:rPr lang="en-US" dirty="0"/>
              <a:t> file to create these models.</a:t>
            </a:r>
            <a:endParaRPr lang="en-NP" dirty="0"/>
          </a:p>
        </p:txBody>
      </p:sp>
    </p:spTree>
    <p:extLst>
      <p:ext uri="{BB962C8B-B14F-4D97-AF65-F5344CB8AC3E}">
        <p14:creationId xmlns:p14="http://schemas.microsoft.com/office/powerpoint/2010/main" val="1703183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C20613-061E-CB4E-B078-B5E97EE4570F}"/>
              </a:ext>
            </a:extLst>
          </p:cNvPr>
          <p:cNvPicPr>
            <a:picLocks noChangeAspect="1"/>
          </p:cNvPicPr>
          <p:nvPr/>
        </p:nvPicPr>
        <p:blipFill>
          <a:blip r:embed="rId2"/>
          <a:stretch>
            <a:fillRect/>
          </a:stretch>
        </p:blipFill>
        <p:spPr>
          <a:xfrm>
            <a:off x="1968500" y="1265320"/>
            <a:ext cx="8255000" cy="4000500"/>
          </a:xfrm>
          <a:prstGeom prst="rect">
            <a:avLst/>
          </a:prstGeom>
        </p:spPr>
      </p:pic>
    </p:spTree>
    <p:extLst>
      <p:ext uri="{BB962C8B-B14F-4D97-AF65-F5344CB8AC3E}">
        <p14:creationId xmlns:p14="http://schemas.microsoft.com/office/powerpoint/2010/main" val="2090993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4515E-6EA0-CB48-8791-06E2A3B80C69}"/>
              </a:ext>
            </a:extLst>
          </p:cNvPr>
          <p:cNvSpPr>
            <a:spLocks noGrp="1"/>
          </p:cNvSpPr>
          <p:nvPr>
            <p:ph idx="1"/>
          </p:nvPr>
        </p:nvSpPr>
        <p:spPr>
          <a:xfrm>
            <a:off x="838200" y="536028"/>
            <a:ext cx="10515600" cy="5640935"/>
          </a:xfrm>
        </p:spPr>
        <p:txBody>
          <a:bodyPr>
            <a:normAutofit/>
          </a:bodyPr>
          <a:lstStyle/>
          <a:p>
            <a:r>
              <a:rPr lang="en-US" dirty="0"/>
              <a:t>each model is represented by a class that subclasses </a:t>
            </a:r>
            <a:r>
              <a:rPr lang="en-US" dirty="0">
                <a:hlinkClick r:id="rId2" tooltip="django.db.models.Model"/>
              </a:rPr>
              <a:t>django.db.models.Model</a:t>
            </a:r>
            <a:r>
              <a:rPr lang="en-US" dirty="0"/>
              <a:t>. </a:t>
            </a:r>
          </a:p>
          <a:p>
            <a:r>
              <a:rPr lang="en-US" dirty="0"/>
              <a:t>Each model has a number of class variables, each of which represents a database field in the model.</a:t>
            </a:r>
          </a:p>
          <a:p>
            <a:r>
              <a:rPr lang="en-US" dirty="0"/>
              <a:t>Each field is represented by an instance of a </a:t>
            </a:r>
            <a:r>
              <a:rPr lang="en-US" dirty="0">
                <a:hlinkClick r:id="rId3" tooltip="django.db.models.Field"/>
              </a:rPr>
              <a:t>Field</a:t>
            </a:r>
            <a:r>
              <a:rPr lang="en-US" dirty="0"/>
              <a:t> class – e.g., </a:t>
            </a:r>
            <a:r>
              <a:rPr lang="en-US" dirty="0">
                <a:hlinkClick r:id="rId4" tooltip="django.db.models.CharField"/>
              </a:rPr>
              <a:t>CharField</a:t>
            </a:r>
            <a:r>
              <a:rPr lang="en-US" dirty="0"/>
              <a:t> for character fields and </a:t>
            </a:r>
            <a:r>
              <a:rPr lang="en-US" dirty="0">
                <a:hlinkClick r:id="rId5" tooltip="django.db.models.DateTimeField"/>
              </a:rPr>
              <a:t>DateTimeField</a:t>
            </a:r>
            <a:r>
              <a:rPr lang="en-US" dirty="0"/>
              <a:t> for datetimes. This tells Django what type of data each field holds.</a:t>
            </a:r>
          </a:p>
          <a:p>
            <a:r>
              <a:rPr lang="en-US" dirty="0"/>
              <a:t>You’ll use this value in your Python code, and your database will use it as the column name.</a:t>
            </a:r>
          </a:p>
          <a:p>
            <a:r>
              <a:rPr lang="en-US" dirty="0"/>
              <a:t>You can use an optional first positional argument to a </a:t>
            </a:r>
            <a:r>
              <a:rPr lang="en-US" dirty="0">
                <a:hlinkClick r:id="rId3" tooltip="django.db.models.Field"/>
              </a:rPr>
              <a:t>Field</a:t>
            </a:r>
            <a:r>
              <a:rPr lang="en-US" dirty="0"/>
              <a:t> to designate a human-readable name. In this example, we’ve only defined a human-readable name for </a:t>
            </a:r>
            <a:r>
              <a:rPr lang="en-US" dirty="0" err="1"/>
              <a:t>Question.pub_date</a:t>
            </a:r>
            <a:r>
              <a:rPr lang="en-US" dirty="0"/>
              <a:t>. If this field isn’t provided, Django will use the machine-readable name.</a:t>
            </a:r>
            <a:endParaRPr lang="en-NP" dirty="0"/>
          </a:p>
        </p:txBody>
      </p:sp>
    </p:spTree>
    <p:extLst>
      <p:ext uri="{BB962C8B-B14F-4D97-AF65-F5344CB8AC3E}">
        <p14:creationId xmlns:p14="http://schemas.microsoft.com/office/powerpoint/2010/main" val="1849535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BB0B96-581F-C64A-9C51-B0E77F891916}"/>
              </a:ext>
            </a:extLst>
          </p:cNvPr>
          <p:cNvSpPr>
            <a:spLocks noGrp="1"/>
          </p:cNvSpPr>
          <p:nvPr>
            <p:ph idx="1"/>
          </p:nvPr>
        </p:nvSpPr>
        <p:spPr>
          <a:xfrm>
            <a:off x="838200" y="578069"/>
            <a:ext cx="10515600" cy="5598894"/>
          </a:xfrm>
        </p:spPr>
        <p:txBody>
          <a:bodyPr/>
          <a:lstStyle/>
          <a:p>
            <a:r>
              <a:rPr lang="en-US" dirty="0"/>
              <a:t>Some </a:t>
            </a:r>
            <a:r>
              <a:rPr lang="en-US" dirty="0">
                <a:hlinkClick r:id="rId2" tooltip="django.db.models.Field"/>
              </a:rPr>
              <a:t>Field</a:t>
            </a:r>
            <a:r>
              <a:rPr lang="en-US" dirty="0"/>
              <a:t> classes have required arguments. </a:t>
            </a:r>
            <a:r>
              <a:rPr lang="en-US" dirty="0">
                <a:hlinkClick r:id="rId3" tooltip="django.db.models.CharField"/>
              </a:rPr>
              <a:t>CharField</a:t>
            </a:r>
            <a:r>
              <a:rPr lang="en-US" dirty="0"/>
              <a:t>, for example, requires that you give it a </a:t>
            </a:r>
            <a:r>
              <a:rPr lang="en-US" dirty="0">
                <a:hlinkClick r:id="rId4" tooltip="django.db.models.CharField.max_length"/>
              </a:rPr>
              <a:t>max_length</a:t>
            </a:r>
            <a:r>
              <a:rPr lang="en-US" dirty="0"/>
              <a:t>. That’s used not only in the database schema, but also in validation.</a:t>
            </a:r>
          </a:p>
          <a:p>
            <a:r>
              <a:rPr lang="en-US" dirty="0"/>
              <a:t>A </a:t>
            </a:r>
            <a:r>
              <a:rPr lang="en-US" dirty="0">
                <a:hlinkClick r:id="rId2" tooltip="django.db.models.Field"/>
              </a:rPr>
              <a:t>Field</a:t>
            </a:r>
            <a:r>
              <a:rPr lang="en-US" dirty="0"/>
              <a:t> can also have various optional arguments; in this case, we’ve set the </a:t>
            </a:r>
            <a:r>
              <a:rPr lang="en-US" dirty="0">
                <a:hlinkClick r:id="rId5" tooltip="django.db.models.Field.default"/>
              </a:rPr>
              <a:t>default</a:t>
            </a:r>
            <a:r>
              <a:rPr lang="en-US" dirty="0"/>
              <a:t> value of votes to 0.</a:t>
            </a:r>
          </a:p>
          <a:p>
            <a:r>
              <a:rPr lang="en-US" dirty="0"/>
              <a:t>Note a relationship is defined, using </a:t>
            </a:r>
            <a:r>
              <a:rPr lang="en-US" dirty="0">
                <a:hlinkClick r:id="rId6" tooltip="django.db.models.ForeignKey"/>
              </a:rPr>
              <a:t>ForeignKey</a:t>
            </a:r>
            <a:r>
              <a:rPr lang="en-US" dirty="0"/>
              <a:t>. That tells Django each Choice is related to a single Question. Django supports all the common database relationships: many-to-one, many-to-many, and one-to-one.</a:t>
            </a:r>
            <a:endParaRPr lang="en-NP" dirty="0"/>
          </a:p>
        </p:txBody>
      </p:sp>
    </p:spTree>
    <p:extLst>
      <p:ext uri="{BB962C8B-B14F-4D97-AF65-F5344CB8AC3E}">
        <p14:creationId xmlns:p14="http://schemas.microsoft.com/office/powerpoint/2010/main" val="2751975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9EE1-0DE9-874B-8BBD-33084FCF2F88}"/>
              </a:ext>
            </a:extLst>
          </p:cNvPr>
          <p:cNvSpPr>
            <a:spLocks noGrp="1"/>
          </p:cNvSpPr>
          <p:nvPr>
            <p:ph type="title"/>
          </p:nvPr>
        </p:nvSpPr>
        <p:spPr/>
        <p:txBody>
          <a:bodyPr/>
          <a:lstStyle/>
          <a:p>
            <a:r>
              <a:rPr lang="en-US" b="1" dirty="0"/>
              <a:t>Activating models</a:t>
            </a:r>
            <a:endParaRPr lang="en-NP" dirty="0"/>
          </a:p>
        </p:txBody>
      </p:sp>
      <p:sp>
        <p:nvSpPr>
          <p:cNvPr id="3" name="Content Placeholder 2">
            <a:extLst>
              <a:ext uri="{FF2B5EF4-FFF2-40B4-BE49-F238E27FC236}">
                <a16:creationId xmlns:a16="http://schemas.microsoft.com/office/drawing/2014/main" id="{A834996B-DEC9-ED4D-9317-6C9BE59B4AFE}"/>
              </a:ext>
            </a:extLst>
          </p:cNvPr>
          <p:cNvSpPr>
            <a:spLocks noGrp="1"/>
          </p:cNvSpPr>
          <p:nvPr>
            <p:ph idx="1"/>
          </p:nvPr>
        </p:nvSpPr>
        <p:spPr/>
        <p:txBody>
          <a:bodyPr/>
          <a:lstStyle/>
          <a:p>
            <a:r>
              <a:rPr lang="en-US" dirty="0"/>
              <a:t>That small bit of model code gives Django a lot of information. With it, Django is able to:</a:t>
            </a:r>
          </a:p>
          <a:p>
            <a:pPr lvl="1"/>
            <a:r>
              <a:rPr lang="en-US" dirty="0"/>
              <a:t>Create a database schema (CREATE TABLE statements) for this app.</a:t>
            </a:r>
          </a:p>
          <a:p>
            <a:pPr lvl="1"/>
            <a:r>
              <a:rPr lang="en-US" dirty="0"/>
              <a:t>Create a Python database-access API for accessing Question and Choice objects.</a:t>
            </a:r>
          </a:p>
          <a:p>
            <a:pPr marL="0" indent="0">
              <a:buNone/>
            </a:pPr>
            <a:r>
              <a:rPr lang="en-US" dirty="0">
                <a:solidFill>
                  <a:srgbClr val="FF0000"/>
                </a:solidFill>
              </a:rPr>
              <a:t>But first we need to tell our project that the polls app is installed.</a:t>
            </a:r>
          </a:p>
          <a:p>
            <a:pPr marL="0" indent="0">
              <a:buNone/>
            </a:pPr>
            <a:endParaRPr lang="en-NP" dirty="0"/>
          </a:p>
        </p:txBody>
      </p:sp>
      <p:pic>
        <p:nvPicPr>
          <p:cNvPr id="4" name="Picture 3">
            <a:extLst>
              <a:ext uri="{FF2B5EF4-FFF2-40B4-BE49-F238E27FC236}">
                <a16:creationId xmlns:a16="http://schemas.microsoft.com/office/drawing/2014/main" id="{18BBDB4C-24E2-8E48-8700-B69C2D179AC1}"/>
              </a:ext>
            </a:extLst>
          </p:cNvPr>
          <p:cNvPicPr>
            <a:picLocks noChangeAspect="1"/>
          </p:cNvPicPr>
          <p:nvPr/>
        </p:nvPicPr>
        <p:blipFill>
          <a:blip r:embed="rId2"/>
          <a:stretch>
            <a:fillRect/>
          </a:stretch>
        </p:blipFill>
        <p:spPr>
          <a:xfrm>
            <a:off x="838200" y="4845926"/>
            <a:ext cx="10109200" cy="1181100"/>
          </a:xfrm>
          <a:prstGeom prst="rect">
            <a:avLst/>
          </a:prstGeom>
        </p:spPr>
      </p:pic>
    </p:spTree>
    <p:extLst>
      <p:ext uri="{BB962C8B-B14F-4D97-AF65-F5344CB8AC3E}">
        <p14:creationId xmlns:p14="http://schemas.microsoft.com/office/powerpoint/2010/main" val="2357455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811F-1249-4B42-8F4F-55ED62579345}"/>
              </a:ext>
            </a:extLst>
          </p:cNvPr>
          <p:cNvSpPr>
            <a:spLocks noGrp="1"/>
          </p:cNvSpPr>
          <p:nvPr>
            <p:ph type="title"/>
          </p:nvPr>
        </p:nvSpPr>
        <p:spPr/>
        <p:txBody>
          <a:bodyPr/>
          <a:lstStyle/>
          <a:p>
            <a:r>
              <a:rPr lang="en-NP" dirty="0"/>
              <a:t>First Django Project</a:t>
            </a:r>
          </a:p>
        </p:txBody>
      </p:sp>
      <p:pic>
        <p:nvPicPr>
          <p:cNvPr id="4" name="Content Placeholder 3">
            <a:extLst>
              <a:ext uri="{FF2B5EF4-FFF2-40B4-BE49-F238E27FC236}">
                <a16:creationId xmlns:a16="http://schemas.microsoft.com/office/drawing/2014/main" id="{58A168FF-5FC8-0346-84D8-C90A9A2ECDD0}"/>
              </a:ext>
            </a:extLst>
          </p:cNvPr>
          <p:cNvPicPr>
            <a:picLocks noGrp="1" noChangeAspect="1"/>
          </p:cNvPicPr>
          <p:nvPr>
            <p:ph idx="1"/>
          </p:nvPr>
        </p:nvPicPr>
        <p:blipFill>
          <a:blip r:embed="rId2"/>
          <a:stretch>
            <a:fillRect/>
          </a:stretch>
        </p:blipFill>
        <p:spPr>
          <a:xfrm>
            <a:off x="927663" y="1924040"/>
            <a:ext cx="7581900" cy="774700"/>
          </a:xfrm>
          <a:prstGeom prst="rect">
            <a:avLst/>
          </a:prstGeom>
        </p:spPr>
      </p:pic>
      <p:sp>
        <p:nvSpPr>
          <p:cNvPr id="5" name="Rectangle 4">
            <a:extLst>
              <a:ext uri="{FF2B5EF4-FFF2-40B4-BE49-F238E27FC236}">
                <a16:creationId xmlns:a16="http://schemas.microsoft.com/office/drawing/2014/main" id="{7ED6323D-02C4-0A48-86E9-D39EF8091F0A}"/>
              </a:ext>
            </a:extLst>
          </p:cNvPr>
          <p:cNvSpPr/>
          <p:nvPr/>
        </p:nvSpPr>
        <p:spPr>
          <a:xfrm>
            <a:off x="927663" y="3215675"/>
            <a:ext cx="7581899" cy="923330"/>
          </a:xfrm>
          <a:prstGeom prst="rect">
            <a:avLst/>
          </a:prstGeom>
        </p:spPr>
        <p:txBody>
          <a:bodyPr wrap="square">
            <a:spAutoFit/>
          </a:bodyPr>
          <a:lstStyle/>
          <a:p>
            <a:r>
              <a:rPr lang="en-US" dirty="0"/>
              <a:t>It creates a Django project i.e. a collection of settings for an instance of Django, including database configuration, Django-specific options and application-specific settings.</a:t>
            </a:r>
            <a:endParaRPr lang="en-NP" dirty="0"/>
          </a:p>
        </p:txBody>
      </p:sp>
      <p:sp>
        <p:nvSpPr>
          <p:cNvPr id="6" name="Rectangle 5">
            <a:extLst>
              <a:ext uri="{FF2B5EF4-FFF2-40B4-BE49-F238E27FC236}">
                <a16:creationId xmlns:a16="http://schemas.microsoft.com/office/drawing/2014/main" id="{0A3D6220-BFF6-ED4E-9B29-974E9E3B45C8}"/>
              </a:ext>
            </a:extLst>
          </p:cNvPr>
          <p:cNvSpPr/>
          <p:nvPr/>
        </p:nvSpPr>
        <p:spPr>
          <a:xfrm>
            <a:off x="927663" y="4471274"/>
            <a:ext cx="5700920" cy="369332"/>
          </a:xfrm>
          <a:prstGeom prst="rect">
            <a:avLst/>
          </a:prstGeom>
        </p:spPr>
        <p:txBody>
          <a:bodyPr wrap="none">
            <a:spAutoFit/>
          </a:bodyPr>
          <a:lstStyle/>
          <a:p>
            <a:r>
              <a:rPr lang="en-US" dirty="0"/>
              <a:t>This will create a </a:t>
            </a:r>
            <a:r>
              <a:rPr lang="en-US" dirty="0" err="1"/>
              <a:t>mysite</a:t>
            </a:r>
            <a:r>
              <a:rPr lang="en-US" dirty="0"/>
              <a:t> directory in your current directory.</a:t>
            </a:r>
            <a:endParaRPr lang="en-NP" dirty="0"/>
          </a:p>
        </p:txBody>
      </p:sp>
    </p:spTree>
    <p:extLst>
      <p:ext uri="{BB962C8B-B14F-4D97-AF65-F5344CB8AC3E}">
        <p14:creationId xmlns:p14="http://schemas.microsoft.com/office/powerpoint/2010/main" val="48125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EE0BD-D471-694E-937C-4E16F48C76F5}"/>
              </a:ext>
            </a:extLst>
          </p:cNvPr>
          <p:cNvSpPr>
            <a:spLocks noGrp="1"/>
          </p:cNvSpPr>
          <p:nvPr>
            <p:ph idx="1"/>
          </p:nvPr>
        </p:nvSpPr>
        <p:spPr>
          <a:xfrm>
            <a:off x="838200" y="641131"/>
            <a:ext cx="10515600" cy="5535832"/>
          </a:xfrm>
        </p:spPr>
        <p:txBody>
          <a:bodyPr/>
          <a:lstStyle/>
          <a:p>
            <a:r>
              <a:rPr lang="en-US" dirty="0"/>
              <a:t>To include the app in our project, we need to add a reference to its configuration class in the </a:t>
            </a:r>
            <a:r>
              <a:rPr lang="en-US" dirty="0">
                <a:hlinkClick r:id="rId2"/>
              </a:rPr>
              <a:t>INSTALLED_APPS</a:t>
            </a:r>
            <a:r>
              <a:rPr lang="en-US" dirty="0"/>
              <a:t> setting.</a:t>
            </a:r>
          </a:p>
          <a:p>
            <a:r>
              <a:rPr lang="en-US" dirty="0"/>
              <a:t>The </a:t>
            </a:r>
            <a:r>
              <a:rPr lang="en-US" dirty="0" err="1"/>
              <a:t>PollsConfig</a:t>
            </a:r>
            <a:r>
              <a:rPr lang="en-US" dirty="0"/>
              <a:t> class is in the </a:t>
            </a:r>
            <a:r>
              <a:rPr lang="en-US" i="1" dirty="0"/>
              <a:t>polls/</a:t>
            </a:r>
            <a:r>
              <a:rPr lang="en-US" i="1" dirty="0" err="1"/>
              <a:t>apps.py</a:t>
            </a:r>
            <a:r>
              <a:rPr lang="en-US" dirty="0"/>
              <a:t> file, so its dotted path is </a:t>
            </a:r>
            <a:r>
              <a:rPr lang="en-US" i="1" dirty="0"/>
              <a:t>'</a:t>
            </a:r>
            <a:r>
              <a:rPr lang="en-US" i="1" dirty="0" err="1"/>
              <a:t>polls.apps.PollsConfig</a:t>
            </a:r>
            <a:r>
              <a:rPr lang="en-US" i="1" dirty="0"/>
              <a:t>’</a:t>
            </a:r>
            <a:r>
              <a:rPr lang="en-US" dirty="0"/>
              <a:t>.</a:t>
            </a:r>
          </a:p>
          <a:p>
            <a:endParaRPr lang="en-NP" dirty="0"/>
          </a:p>
        </p:txBody>
      </p:sp>
      <p:pic>
        <p:nvPicPr>
          <p:cNvPr id="4" name="Picture 3">
            <a:extLst>
              <a:ext uri="{FF2B5EF4-FFF2-40B4-BE49-F238E27FC236}">
                <a16:creationId xmlns:a16="http://schemas.microsoft.com/office/drawing/2014/main" id="{8C7BCFBD-AD5F-DE4F-8BF9-6C28215E292B}"/>
              </a:ext>
            </a:extLst>
          </p:cNvPr>
          <p:cNvPicPr>
            <a:picLocks noChangeAspect="1"/>
          </p:cNvPicPr>
          <p:nvPr/>
        </p:nvPicPr>
        <p:blipFill>
          <a:blip r:embed="rId3"/>
          <a:stretch>
            <a:fillRect/>
          </a:stretch>
        </p:blipFill>
        <p:spPr>
          <a:xfrm>
            <a:off x="2895600" y="2808452"/>
            <a:ext cx="6400800" cy="3175000"/>
          </a:xfrm>
          <a:prstGeom prst="rect">
            <a:avLst/>
          </a:prstGeom>
        </p:spPr>
      </p:pic>
      <p:sp>
        <p:nvSpPr>
          <p:cNvPr id="5" name="TextBox 4">
            <a:extLst>
              <a:ext uri="{FF2B5EF4-FFF2-40B4-BE49-F238E27FC236}">
                <a16:creationId xmlns:a16="http://schemas.microsoft.com/office/drawing/2014/main" id="{3D401F00-33E2-594C-9201-34EFBCE08581}"/>
              </a:ext>
            </a:extLst>
          </p:cNvPr>
          <p:cNvSpPr txBox="1"/>
          <p:nvPr/>
        </p:nvSpPr>
        <p:spPr>
          <a:xfrm>
            <a:off x="935421" y="6369269"/>
            <a:ext cx="4347985" cy="369332"/>
          </a:xfrm>
          <a:prstGeom prst="rect">
            <a:avLst/>
          </a:prstGeom>
          <a:noFill/>
        </p:spPr>
        <p:txBody>
          <a:bodyPr wrap="none" rtlCol="0">
            <a:spAutoFit/>
          </a:bodyPr>
          <a:lstStyle/>
          <a:p>
            <a:r>
              <a:rPr lang="en-US" dirty="0">
                <a:solidFill>
                  <a:srgbClr val="FF0000"/>
                </a:solidFill>
              </a:rPr>
              <a:t>Now Django knows to include the polls app. </a:t>
            </a:r>
            <a:endParaRPr lang="en-NP" dirty="0">
              <a:solidFill>
                <a:srgbClr val="FF0000"/>
              </a:solidFill>
            </a:endParaRPr>
          </a:p>
        </p:txBody>
      </p:sp>
    </p:spTree>
    <p:extLst>
      <p:ext uri="{BB962C8B-B14F-4D97-AF65-F5344CB8AC3E}">
        <p14:creationId xmlns:p14="http://schemas.microsoft.com/office/powerpoint/2010/main" val="1262670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9AFC-8E16-8D4B-A18D-C6B99B7A3E6B}"/>
              </a:ext>
            </a:extLst>
          </p:cNvPr>
          <p:cNvSpPr>
            <a:spLocks noGrp="1"/>
          </p:cNvSpPr>
          <p:nvPr>
            <p:ph type="title"/>
          </p:nvPr>
        </p:nvSpPr>
        <p:spPr/>
        <p:txBody>
          <a:bodyPr/>
          <a:lstStyle/>
          <a:p>
            <a:r>
              <a:rPr lang="en-NP" dirty="0"/>
              <a:t>Migrate polls app models to database</a:t>
            </a:r>
          </a:p>
        </p:txBody>
      </p:sp>
      <p:pic>
        <p:nvPicPr>
          <p:cNvPr id="4" name="Content Placeholder 3">
            <a:extLst>
              <a:ext uri="{FF2B5EF4-FFF2-40B4-BE49-F238E27FC236}">
                <a16:creationId xmlns:a16="http://schemas.microsoft.com/office/drawing/2014/main" id="{5A416577-53EC-A741-9315-B0E70964D419}"/>
              </a:ext>
            </a:extLst>
          </p:cNvPr>
          <p:cNvPicPr>
            <a:picLocks noGrp="1" noChangeAspect="1"/>
          </p:cNvPicPr>
          <p:nvPr>
            <p:ph idx="1"/>
          </p:nvPr>
        </p:nvPicPr>
        <p:blipFill>
          <a:blip r:embed="rId2"/>
          <a:stretch>
            <a:fillRect/>
          </a:stretch>
        </p:blipFill>
        <p:spPr>
          <a:xfrm>
            <a:off x="3334188" y="1690688"/>
            <a:ext cx="4787900" cy="635000"/>
          </a:xfrm>
          <a:prstGeom prst="rect">
            <a:avLst/>
          </a:prstGeom>
        </p:spPr>
      </p:pic>
      <p:pic>
        <p:nvPicPr>
          <p:cNvPr id="5" name="Picture 4">
            <a:extLst>
              <a:ext uri="{FF2B5EF4-FFF2-40B4-BE49-F238E27FC236}">
                <a16:creationId xmlns:a16="http://schemas.microsoft.com/office/drawing/2014/main" id="{88BDE6E1-B58A-1946-9ADA-40FE1E8300C1}"/>
              </a:ext>
            </a:extLst>
          </p:cNvPr>
          <p:cNvPicPr>
            <a:picLocks noChangeAspect="1"/>
          </p:cNvPicPr>
          <p:nvPr/>
        </p:nvPicPr>
        <p:blipFill>
          <a:blip r:embed="rId3"/>
          <a:stretch>
            <a:fillRect/>
          </a:stretch>
        </p:blipFill>
        <p:spPr>
          <a:xfrm>
            <a:off x="2369426" y="3277796"/>
            <a:ext cx="7200900" cy="3251200"/>
          </a:xfrm>
          <a:prstGeom prst="rect">
            <a:avLst/>
          </a:prstGeom>
        </p:spPr>
      </p:pic>
      <p:sp>
        <p:nvSpPr>
          <p:cNvPr id="6" name="TextBox 5">
            <a:extLst>
              <a:ext uri="{FF2B5EF4-FFF2-40B4-BE49-F238E27FC236}">
                <a16:creationId xmlns:a16="http://schemas.microsoft.com/office/drawing/2014/main" id="{7978CCF6-B225-0046-A253-E418761C4DC2}"/>
              </a:ext>
            </a:extLst>
          </p:cNvPr>
          <p:cNvSpPr txBox="1"/>
          <p:nvPr/>
        </p:nvSpPr>
        <p:spPr>
          <a:xfrm>
            <a:off x="4939862" y="2617076"/>
            <a:ext cx="1385507" cy="369332"/>
          </a:xfrm>
          <a:prstGeom prst="rect">
            <a:avLst/>
          </a:prstGeom>
          <a:noFill/>
        </p:spPr>
        <p:txBody>
          <a:bodyPr wrap="none" rtlCol="0">
            <a:spAutoFit/>
          </a:bodyPr>
          <a:lstStyle/>
          <a:p>
            <a:r>
              <a:rPr lang="en-US" dirty="0">
                <a:solidFill>
                  <a:srgbClr val="FF0000"/>
                </a:solidFill>
              </a:rPr>
              <a:t>w</a:t>
            </a:r>
            <a:r>
              <a:rPr lang="en-NP" dirty="0">
                <a:solidFill>
                  <a:srgbClr val="FF0000"/>
                </a:solidFill>
              </a:rPr>
              <a:t>ill result in:</a:t>
            </a:r>
          </a:p>
        </p:txBody>
      </p:sp>
    </p:spTree>
    <p:extLst>
      <p:ext uri="{BB962C8B-B14F-4D97-AF65-F5344CB8AC3E}">
        <p14:creationId xmlns:p14="http://schemas.microsoft.com/office/powerpoint/2010/main" val="3684305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891EF0-A047-0F4F-AFE6-58D1169D6430}"/>
              </a:ext>
            </a:extLst>
          </p:cNvPr>
          <p:cNvSpPr>
            <a:spLocks noGrp="1"/>
          </p:cNvSpPr>
          <p:nvPr>
            <p:ph idx="1"/>
          </p:nvPr>
        </p:nvSpPr>
        <p:spPr>
          <a:xfrm>
            <a:off x="838200" y="704192"/>
            <a:ext cx="10515600" cy="5759669"/>
          </a:xfrm>
        </p:spPr>
        <p:txBody>
          <a:bodyPr/>
          <a:lstStyle/>
          <a:p>
            <a:r>
              <a:rPr lang="en-US" dirty="0"/>
              <a:t>By running </a:t>
            </a:r>
            <a:r>
              <a:rPr lang="en-US" i="1" dirty="0" err="1"/>
              <a:t>makemigrations</a:t>
            </a:r>
            <a:r>
              <a:rPr lang="en-US" dirty="0"/>
              <a:t>, you’re telling Django that you’ve made some changes to your models (in this case, you’ve made new ones) and that you’d like the changes to be stored as a </a:t>
            </a:r>
            <a:r>
              <a:rPr lang="en-US" i="1" dirty="0"/>
              <a:t>migration</a:t>
            </a:r>
            <a:r>
              <a:rPr lang="en-US" dirty="0"/>
              <a:t>.</a:t>
            </a:r>
          </a:p>
          <a:p>
            <a:r>
              <a:rPr lang="en-US" dirty="0"/>
              <a:t>Migrations are how Django stores changes to your models (and thus your database schema) - they’re files on disk. You can read the migration for your new model if you like; it’s the file polls/migrations/0001_initial.py.</a:t>
            </a:r>
          </a:p>
          <a:p>
            <a:r>
              <a:rPr lang="en-US" dirty="0"/>
              <a:t>There’s a command that will run the migrations for you and manage your database schema automatically - that’s called </a:t>
            </a:r>
            <a:r>
              <a:rPr lang="en-US" dirty="0">
                <a:hlinkClick r:id="rId2"/>
              </a:rPr>
              <a:t>migrate</a:t>
            </a:r>
            <a:r>
              <a:rPr lang="en-US" dirty="0"/>
              <a:t>.</a:t>
            </a:r>
          </a:p>
          <a:p>
            <a:r>
              <a:rPr lang="en-US" dirty="0"/>
              <a:t>The </a:t>
            </a:r>
            <a:r>
              <a:rPr lang="en-US" dirty="0">
                <a:hlinkClick r:id="rId3"/>
              </a:rPr>
              <a:t>sqlmigrate</a:t>
            </a:r>
            <a:r>
              <a:rPr lang="en-US" dirty="0"/>
              <a:t> command takes migration names and returns their SQL:</a:t>
            </a:r>
            <a:endParaRPr lang="en-NP" dirty="0"/>
          </a:p>
        </p:txBody>
      </p:sp>
      <p:pic>
        <p:nvPicPr>
          <p:cNvPr id="4" name="Picture 3">
            <a:extLst>
              <a:ext uri="{FF2B5EF4-FFF2-40B4-BE49-F238E27FC236}">
                <a16:creationId xmlns:a16="http://schemas.microsoft.com/office/drawing/2014/main" id="{20EEB2F2-72C6-8040-87C6-437EA1661744}"/>
              </a:ext>
            </a:extLst>
          </p:cNvPr>
          <p:cNvPicPr>
            <a:picLocks noChangeAspect="1"/>
          </p:cNvPicPr>
          <p:nvPr/>
        </p:nvPicPr>
        <p:blipFill>
          <a:blip r:embed="rId4"/>
          <a:stretch>
            <a:fillRect/>
          </a:stretch>
        </p:blipFill>
        <p:spPr>
          <a:xfrm>
            <a:off x="2800131" y="5528443"/>
            <a:ext cx="6045200" cy="533400"/>
          </a:xfrm>
          <a:prstGeom prst="rect">
            <a:avLst/>
          </a:prstGeom>
        </p:spPr>
      </p:pic>
    </p:spTree>
    <p:extLst>
      <p:ext uri="{BB962C8B-B14F-4D97-AF65-F5344CB8AC3E}">
        <p14:creationId xmlns:p14="http://schemas.microsoft.com/office/powerpoint/2010/main" val="2354568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C5D095-2368-1F42-9203-E2E8E13FA9FB}"/>
              </a:ext>
            </a:extLst>
          </p:cNvPr>
          <p:cNvPicPr>
            <a:picLocks noChangeAspect="1"/>
          </p:cNvPicPr>
          <p:nvPr/>
        </p:nvPicPr>
        <p:blipFill>
          <a:blip r:embed="rId2"/>
          <a:stretch>
            <a:fillRect/>
          </a:stretch>
        </p:blipFill>
        <p:spPr>
          <a:xfrm>
            <a:off x="283780" y="1332720"/>
            <a:ext cx="11458904" cy="3908794"/>
          </a:xfrm>
          <a:prstGeom prst="rect">
            <a:avLst/>
          </a:prstGeom>
        </p:spPr>
      </p:pic>
      <p:sp>
        <p:nvSpPr>
          <p:cNvPr id="5" name="TextBox 4">
            <a:extLst>
              <a:ext uri="{FF2B5EF4-FFF2-40B4-BE49-F238E27FC236}">
                <a16:creationId xmlns:a16="http://schemas.microsoft.com/office/drawing/2014/main" id="{22388B4F-1109-4B4A-88CD-2CD557C4714B}"/>
              </a:ext>
            </a:extLst>
          </p:cNvPr>
          <p:cNvSpPr txBox="1"/>
          <p:nvPr/>
        </p:nvSpPr>
        <p:spPr>
          <a:xfrm>
            <a:off x="1632500" y="5525280"/>
            <a:ext cx="8455776" cy="646331"/>
          </a:xfrm>
          <a:prstGeom prst="rect">
            <a:avLst/>
          </a:prstGeom>
          <a:noFill/>
        </p:spPr>
        <p:txBody>
          <a:bodyPr wrap="none" rtlCol="0">
            <a:spAutoFit/>
          </a:bodyPr>
          <a:lstStyle/>
          <a:p>
            <a:r>
              <a:rPr lang="en-US" dirty="0"/>
              <a:t>The </a:t>
            </a:r>
            <a:r>
              <a:rPr lang="en-US" dirty="0">
                <a:hlinkClick r:id="rId3"/>
              </a:rPr>
              <a:t>sqlmigrate</a:t>
            </a:r>
            <a:r>
              <a:rPr lang="en-US" dirty="0"/>
              <a:t> command doesn’t actually run the migration on your database - instead, </a:t>
            </a:r>
          </a:p>
          <a:p>
            <a:r>
              <a:rPr lang="en-US" dirty="0"/>
              <a:t>it prints it to the screen so that you can see what SQL Django thinks is required.</a:t>
            </a:r>
            <a:endParaRPr lang="en-NP" dirty="0"/>
          </a:p>
        </p:txBody>
      </p:sp>
    </p:spTree>
    <p:extLst>
      <p:ext uri="{BB962C8B-B14F-4D97-AF65-F5344CB8AC3E}">
        <p14:creationId xmlns:p14="http://schemas.microsoft.com/office/powerpoint/2010/main" val="3008770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F85B-A755-4A4A-B751-7B6214895751}"/>
              </a:ext>
            </a:extLst>
          </p:cNvPr>
          <p:cNvSpPr>
            <a:spLocks noGrp="1"/>
          </p:cNvSpPr>
          <p:nvPr>
            <p:ph type="title"/>
          </p:nvPr>
        </p:nvSpPr>
        <p:spPr/>
        <p:txBody>
          <a:bodyPr/>
          <a:lstStyle/>
          <a:p>
            <a:r>
              <a:rPr lang="en-NP" dirty="0"/>
              <a:t>Migrate to database:</a:t>
            </a:r>
          </a:p>
        </p:txBody>
      </p:sp>
      <p:sp>
        <p:nvSpPr>
          <p:cNvPr id="3" name="Content Placeholder 2">
            <a:extLst>
              <a:ext uri="{FF2B5EF4-FFF2-40B4-BE49-F238E27FC236}">
                <a16:creationId xmlns:a16="http://schemas.microsoft.com/office/drawing/2014/main" id="{BDA5CA12-26DC-A74A-BBC4-1C394FC40604}"/>
              </a:ext>
            </a:extLst>
          </p:cNvPr>
          <p:cNvSpPr>
            <a:spLocks noGrp="1"/>
          </p:cNvSpPr>
          <p:nvPr>
            <p:ph idx="1"/>
          </p:nvPr>
        </p:nvSpPr>
        <p:spPr/>
        <p:txBody>
          <a:bodyPr/>
          <a:lstStyle/>
          <a:p>
            <a:r>
              <a:rPr lang="en-US" dirty="0"/>
              <a:t>run </a:t>
            </a:r>
            <a:r>
              <a:rPr lang="en-US" dirty="0">
                <a:hlinkClick r:id="rId2"/>
              </a:rPr>
              <a:t>migrate</a:t>
            </a:r>
            <a:r>
              <a:rPr lang="en-US" dirty="0"/>
              <a:t> again to create those model tables in your database:</a:t>
            </a:r>
          </a:p>
          <a:p>
            <a:endParaRPr lang="en-US" dirty="0"/>
          </a:p>
          <a:p>
            <a:endParaRPr lang="en-US" dirty="0"/>
          </a:p>
          <a:p>
            <a:r>
              <a:rPr lang="en-US" dirty="0"/>
              <a:t>We now actually created tables in </a:t>
            </a:r>
            <a:r>
              <a:rPr lang="en-US"/>
              <a:t>the database:</a:t>
            </a:r>
            <a:endParaRPr lang="en-NP" dirty="0"/>
          </a:p>
        </p:txBody>
      </p:sp>
      <p:pic>
        <p:nvPicPr>
          <p:cNvPr id="4" name="Picture 3">
            <a:extLst>
              <a:ext uri="{FF2B5EF4-FFF2-40B4-BE49-F238E27FC236}">
                <a16:creationId xmlns:a16="http://schemas.microsoft.com/office/drawing/2014/main" id="{A2FF84FE-52B9-4048-87AE-4566AD51EE78}"/>
              </a:ext>
            </a:extLst>
          </p:cNvPr>
          <p:cNvPicPr>
            <a:picLocks noChangeAspect="1"/>
          </p:cNvPicPr>
          <p:nvPr/>
        </p:nvPicPr>
        <p:blipFill>
          <a:blip r:embed="rId3"/>
          <a:stretch>
            <a:fillRect/>
          </a:stretch>
        </p:blipFill>
        <p:spPr>
          <a:xfrm>
            <a:off x="3937000" y="2542627"/>
            <a:ext cx="4318000" cy="406400"/>
          </a:xfrm>
          <a:prstGeom prst="rect">
            <a:avLst/>
          </a:prstGeom>
        </p:spPr>
      </p:pic>
      <p:pic>
        <p:nvPicPr>
          <p:cNvPr id="5" name="Picture 4">
            <a:extLst>
              <a:ext uri="{FF2B5EF4-FFF2-40B4-BE49-F238E27FC236}">
                <a16:creationId xmlns:a16="http://schemas.microsoft.com/office/drawing/2014/main" id="{1AEF49E2-EF48-F94B-8475-31CF7DA6B9EC}"/>
              </a:ext>
            </a:extLst>
          </p:cNvPr>
          <p:cNvPicPr>
            <a:picLocks noChangeAspect="1"/>
          </p:cNvPicPr>
          <p:nvPr/>
        </p:nvPicPr>
        <p:blipFill>
          <a:blip r:embed="rId4"/>
          <a:stretch>
            <a:fillRect/>
          </a:stretch>
        </p:blipFill>
        <p:spPr>
          <a:xfrm>
            <a:off x="2324100" y="4275521"/>
            <a:ext cx="7543800" cy="1397000"/>
          </a:xfrm>
          <a:prstGeom prst="rect">
            <a:avLst/>
          </a:prstGeom>
        </p:spPr>
      </p:pic>
    </p:spTree>
    <p:extLst>
      <p:ext uri="{BB962C8B-B14F-4D97-AF65-F5344CB8AC3E}">
        <p14:creationId xmlns:p14="http://schemas.microsoft.com/office/powerpoint/2010/main" val="4148327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4C0D-10E5-B848-9A57-5DA2DFF9BE57}"/>
              </a:ext>
            </a:extLst>
          </p:cNvPr>
          <p:cNvSpPr>
            <a:spLocks noGrp="1"/>
          </p:cNvSpPr>
          <p:nvPr>
            <p:ph type="title"/>
          </p:nvPr>
        </p:nvSpPr>
        <p:spPr/>
        <p:txBody>
          <a:bodyPr/>
          <a:lstStyle/>
          <a:p>
            <a:r>
              <a:rPr lang="en-US" b="1" dirty="0"/>
              <a:t>Playing with the database API</a:t>
            </a:r>
            <a:endParaRPr lang="en-NP" dirty="0"/>
          </a:p>
        </p:txBody>
      </p:sp>
      <p:pic>
        <p:nvPicPr>
          <p:cNvPr id="4" name="Content Placeholder 3">
            <a:extLst>
              <a:ext uri="{FF2B5EF4-FFF2-40B4-BE49-F238E27FC236}">
                <a16:creationId xmlns:a16="http://schemas.microsoft.com/office/drawing/2014/main" id="{3CC0B871-E703-CA42-9B03-4E1039E0EF1A}"/>
              </a:ext>
            </a:extLst>
          </p:cNvPr>
          <p:cNvPicPr>
            <a:picLocks noGrp="1" noChangeAspect="1"/>
          </p:cNvPicPr>
          <p:nvPr>
            <p:ph idx="1"/>
          </p:nvPr>
        </p:nvPicPr>
        <p:blipFill>
          <a:blip r:embed="rId2"/>
          <a:stretch>
            <a:fillRect/>
          </a:stretch>
        </p:blipFill>
        <p:spPr>
          <a:xfrm>
            <a:off x="4432300" y="1792589"/>
            <a:ext cx="3327400" cy="444500"/>
          </a:xfrm>
          <a:prstGeom prst="rect">
            <a:avLst/>
          </a:prstGeom>
        </p:spPr>
      </p:pic>
      <p:sp>
        <p:nvSpPr>
          <p:cNvPr id="5" name="TextBox 4">
            <a:extLst>
              <a:ext uri="{FF2B5EF4-FFF2-40B4-BE49-F238E27FC236}">
                <a16:creationId xmlns:a16="http://schemas.microsoft.com/office/drawing/2014/main" id="{ADB97F54-4D3B-1446-AAB2-32A787136B25}"/>
              </a:ext>
            </a:extLst>
          </p:cNvPr>
          <p:cNvSpPr txBox="1"/>
          <p:nvPr/>
        </p:nvSpPr>
        <p:spPr>
          <a:xfrm>
            <a:off x="1019503" y="2732690"/>
            <a:ext cx="4826258" cy="369332"/>
          </a:xfrm>
          <a:prstGeom prst="rect">
            <a:avLst/>
          </a:prstGeom>
          <a:noFill/>
        </p:spPr>
        <p:txBody>
          <a:bodyPr wrap="none" rtlCol="0">
            <a:spAutoFit/>
          </a:bodyPr>
          <a:lstStyle/>
          <a:p>
            <a:r>
              <a:rPr lang="en-NP" dirty="0"/>
              <a:t>Run python shell where we can use database API.</a:t>
            </a:r>
          </a:p>
        </p:txBody>
      </p:sp>
      <p:pic>
        <p:nvPicPr>
          <p:cNvPr id="6" name="Picture 5">
            <a:extLst>
              <a:ext uri="{FF2B5EF4-FFF2-40B4-BE49-F238E27FC236}">
                <a16:creationId xmlns:a16="http://schemas.microsoft.com/office/drawing/2014/main" id="{F670AE5D-73AF-824D-8E1A-276A29615D3F}"/>
              </a:ext>
            </a:extLst>
          </p:cNvPr>
          <p:cNvPicPr>
            <a:picLocks noChangeAspect="1"/>
          </p:cNvPicPr>
          <p:nvPr/>
        </p:nvPicPr>
        <p:blipFill>
          <a:blip r:embed="rId3"/>
          <a:stretch>
            <a:fillRect/>
          </a:stretch>
        </p:blipFill>
        <p:spPr>
          <a:xfrm>
            <a:off x="1019503" y="3597623"/>
            <a:ext cx="9512300" cy="1587500"/>
          </a:xfrm>
          <a:prstGeom prst="rect">
            <a:avLst/>
          </a:prstGeom>
        </p:spPr>
      </p:pic>
    </p:spTree>
    <p:extLst>
      <p:ext uri="{BB962C8B-B14F-4D97-AF65-F5344CB8AC3E}">
        <p14:creationId xmlns:p14="http://schemas.microsoft.com/office/powerpoint/2010/main" val="2409690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1E8BF7C-560A-A64D-99CB-7D04DE6D85DE}"/>
              </a:ext>
            </a:extLst>
          </p:cNvPr>
          <p:cNvPicPr>
            <a:picLocks noGrp="1" noChangeAspect="1"/>
          </p:cNvPicPr>
          <p:nvPr>
            <p:ph idx="1"/>
          </p:nvPr>
        </p:nvPicPr>
        <p:blipFill>
          <a:blip r:embed="rId2"/>
          <a:stretch>
            <a:fillRect/>
          </a:stretch>
        </p:blipFill>
        <p:spPr>
          <a:xfrm>
            <a:off x="1713903" y="1037349"/>
            <a:ext cx="8575008" cy="4351338"/>
          </a:xfrm>
          <a:prstGeom prst="rect">
            <a:avLst/>
          </a:prstGeom>
        </p:spPr>
      </p:pic>
    </p:spTree>
    <p:extLst>
      <p:ext uri="{BB962C8B-B14F-4D97-AF65-F5344CB8AC3E}">
        <p14:creationId xmlns:p14="http://schemas.microsoft.com/office/powerpoint/2010/main" val="3428820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E1FB29-CE8E-7740-AB29-84107D59F0C4}"/>
              </a:ext>
            </a:extLst>
          </p:cNvPr>
          <p:cNvPicPr>
            <a:picLocks noChangeAspect="1"/>
          </p:cNvPicPr>
          <p:nvPr/>
        </p:nvPicPr>
        <p:blipFill>
          <a:blip r:embed="rId2"/>
          <a:stretch>
            <a:fillRect/>
          </a:stretch>
        </p:blipFill>
        <p:spPr>
          <a:xfrm>
            <a:off x="1531445" y="324287"/>
            <a:ext cx="9601200" cy="2146300"/>
          </a:xfrm>
          <a:prstGeom prst="rect">
            <a:avLst/>
          </a:prstGeom>
        </p:spPr>
      </p:pic>
      <p:sp>
        <p:nvSpPr>
          <p:cNvPr id="5" name="Rectangle 4">
            <a:extLst>
              <a:ext uri="{FF2B5EF4-FFF2-40B4-BE49-F238E27FC236}">
                <a16:creationId xmlns:a16="http://schemas.microsoft.com/office/drawing/2014/main" id="{EAB5D718-9BE2-1B4F-8FFF-2120789F9170}"/>
              </a:ext>
            </a:extLst>
          </p:cNvPr>
          <p:cNvSpPr/>
          <p:nvPr/>
        </p:nvSpPr>
        <p:spPr>
          <a:xfrm>
            <a:off x="1137744" y="3228229"/>
            <a:ext cx="4138449" cy="1754326"/>
          </a:xfrm>
          <a:prstGeom prst="rect">
            <a:avLst/>
          </a:prstGeom>
        </p:spPr>
        <p:txBody>
          <a:bodyPr wrap="square">
            <a:spAutoFit/>
          </a:bodyPr>
          <a:lstStyle/>
          <a:p>
            <a:r>
              <a:rPr lang="en-US" dirty="0"/>
              <a:t>Wait a minute. &lt;Question: Question object (1)&gt; isn’t a helpful representation of this object. Let’s fix that by editing the Question model (in the polls/</a:t>
            </a:r>
            <a:r>
              <a:rPr lang="en-US" dirty="0" err="1"/>
              <a:t>models.py</a:t>
            </a:r>
            <a:r>
              <a:rPr lang="en-US" dirty="0"/>
              <a:t> file) and adding a </a:t>
            </a:r>
            <a:r>
              <a:rPr lang="en-US" dirty="0">
                <a:hlinkClick r:id="rId3" tooltip="django.db.models.Model.__str__"/>
              </a:rPr>
              <a:t>__str__()</a:t>
            </a:r>
            <a:r>
              <a:rPr lang="en-US" dirty="0"/>
              <a:t> method to both Question and Choice:</a:t>
            </a:r>
          </a:p>
        </p:txBody>
      </p:sp>
      <p:pic>
        <p:nvPicPr>
          <p:cNvPr id="6" name="Picture 5">
            <a:extLst>
              <a:ext uri="{FF2B5EF4-FFF2-40B4-BE49-F238E27FC236}">
                <a16:creationId xmlns:a16="http://schemas.microsoft.com/office/drawing/2014/main" id="{247D7E63-541F-0844-BF53-FCE565CA2BE5}"/>
              </a:ext>
            </a:extLst>
          </p:cNvPr>
          <p:cNvPicPr>
            <a:picLocks noChangeAspect="1"/>
          </p:cNvPicPr>
          <p:nvPr/>
        </p:nvPicPr>
        <p:blipFill>
          <a:blip r:embed="rId4"/>
          <a:stretch>
            <a:fillRect/>
          </a:stretch>
        </p:blipFill>
        <p:spPr>
          <a:xfrm>
            <a:off x="5633545" y="2657584"/>
            <a:ext cx="5499100" cy="3644900"/>
          </a:xfrm>
          <a:prstGeom prst="rect">
            <a:avLst/>
          </a:prstGeom>
        </p:spPr>
      </p:pic>
    </p:spTree>
    <p:extLst>
      <p:ext uri="{BB962C8B-B14F-4D97-AF65-F5344CB8AC3E}">
        <p14:creationId xmlns:p14="http://schemas.microsoft.com/office/powerpoint/2010/main" val="4057627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572394-6078-C145-AA63-916B7B255A15}"/>
              </a:ext>
            </a:extLst>
          </p:cNvPr>
          <p:cNvSpPr>
            <a:spLocks noGrp="1"/>
          </p:cNvSpPr>
          <p:nvPr>
            <p:ph idx="1"/>
          </p:nvPr>
        </p:nvSpPr>
        <p:spPr>
          <a:xfrm>
            <a:off x="838200" y="357352"/>
            <a:ext cx="10515600" cy="5819611"/>
          </a:xfrm>
        </p:spPr>
        <p:txBody>
          <a:bodyPr/>
          <a:lstStyle/>
          <a:p>
            <a:r>
              <a:rPr lang="en-US" dirty="0"/>
              <a:t>It’s important to add </a:t>
            </a:r>
            <a:r>
              <a:rPr lang="en-US" dirty="0">
                <a:hlinkClick r:id="rId2" tooltip="django.db.models.Model.__str__"/>
              </a:rPr>
              <a:t>__str__()</a:t>
            </a:r>
            <a:r>
              <a:rPr lang="en-US" dirty="0"/>
              <a:t> methods to your models, not only for your own convenience when dealing with the interactive prompt, but also because objects’ representations are used throughout Django’s automatically-generated admin.</a:t>
            </a:r>
          </a:p>
          <a:p>
            <a:r>
              <a:rPr lang="en-US" dirty="0"/>
              <a:t>Let’s also add a custom method to this model:</a:t>
            </a:r>
          </a:p>
          <a:p>
            <a:endParaRPr lang="en-NP" dirty="0"/>
          </a:p>
        </p:txBody>
      </p:sp>
      <p:pic>
        <p:nvPicPr>
          <p:cNvPr id="4" name="Picture 3">
            <a:extLst>
              <a:ext uri="{FF2B5EF4-FFF2-40B4-BE49-F238E27FC236}">
                <a16:creationId xmlns:a16="http://schemas.microsoft.com/office/drawing/2014/main" id="{21C78493-F767-244C-9B6E-9CC7F9D82D88}"/>
              </a:ext>
            </a:extLst>
          </p:cNvPr>
          <p:cNvPicPr>
            <a:picLocks noChangeAspect="1"/>
          </p:cNvPicPr>
          <p:nvPr/>
        </p:nvPicPr>
        <p:blipFill>
          <a:blip r:embed="rId3"/>
          <a:stretch>
            <a:fillRect/>
          </a:stretch>
        </p:blipFill>
        <p:spPr>
          <a:xfrm>
            <a:off x="1698734" y="2740518"/>
            <a:ext cx="8458200" cy="3365500"/>
          </a:xfrm>
          <a:prstGeom prst="rect">
            <a:avLst/>
          </a:prstGeom>
        </p:spPr>
      </p:pic>
    </p:spTree>
    <p:extLst>
      <p:ext uri="{BB962C8B-B14F-4D97-AF65-F5344CB8AC3E}">
        <p14:creationId xmlns:p14="http://schemas.microsoft.com/office/powerpoint/2010/main" val="1857336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4B4002-8B9D-6241-8FEB-FF49B571819D}"/>
              </a:ext>
            </a:extLst>
          </p:cNvPr>
          <p:cNvSpPr>
            <a:spLocks noGrp="1"/>
          </p:cNvSpPr>
          <p:nvPr>
            <p:ph idx="1"/>
          </p:nvPr>
        </p:nvSpPr>
        <p:spPr>
          <a:xfrm>
            <a:off x="838200" y="241738"/>
            <a:ext cx="10515600" cy="5935225"/>
          </a:xfrm>
        </p:spPr>
        <p:txBody>
          <a:bodyPr/>
          <a:lstStyle/>
          <a:p>
            <a:endParaRPr lang="en-US" dirty="0"/>
          </a:p>
          <a:p>
            <a:endParaRPr lang="en-US" dirty="0"/>
          </a:p>
          <a:p>
            <a:endParaRPr lang="en-US" dirty="0"/>
          </a:p>
          <a:p>
            <a:r>
              <a:rPr lang="en-US" dirty="0"/>
              <a:t>Note the addition of import datetime and from </a:t>
            </a:r>
            <a:r>
              <a:rPr lang="en-US" dirty="0" err="1"/>
              <a:t>django.utils</a:t>
            </a:r>
            <a:r>
              <a:rPr lang="en-US" dirty="0"/>
              <a:t> import </a:t>
            </a:r>
            <a:r>
              <a:rPr lang="en-US" dirty="0" err="1"/>
              <a:t>timezone</a:t>
            </a:r>
            <a:r>
              <a:rPr lang="en-US" dirty="0"/>
              <a:t>, to reference Python’s standard </a:t>
            </a:r>
            <a:r>
              <a:rPr lang="en-US" dirty="0">
                <a:hlinkClick r:id="rId2" tooltip="(in Python v3.10)"/>
              </a:rPr>
              <a:t>datetime</a:t>
            </a:r>
            <a:r>
              <a:rPr lang="en-US" dirty="0"/>
              <a:t> module and Django’s time-zone-related utilities in </a:t>
            </a:r>
            <a:r>
              <a:rPr lang="en-US" dirty="0">
                <a:hlinkClick r:id="rId3" tooltip="django.utils.timezone: Timezone support."/>
              </a:rPr>
              <a:t>django.utils.timezone</a:t>
            </a:r>
            <a:r>
              <a:rPr lang="en-US" dirty="0"/>
              <a:t>, respectively. </a:t>
            </a:r>
          </a:p>
          <a:p>
            <a:endParaRPr lang="en-US" dirty="0"/>
          </a:p>
          <a:p>
            <a:r>
              <a:rPr lang="en-US" dirty="0"/>
              <a:t>Start python shell again: python </a:t>
            </a:r>
            <a:r>
              <a:rPr lang="en-US" dirty="0" err="1"/>
              <a:t>manage.py</a:t>
            </a:r>
            <a:r>
              <a:rPr lang="en-US" dirty="0"/>
              <a:t> shell</a:t>
            </a:r>
            <a:endParaRPr lang="en-NP" dirty="0"/>
          </a:p>
        </p:txBody>
      </p:sp>
    </p:spTree>
    <p:extLst>
      <p:ext uri="{BB962C8B-B14F-4D97-AF65-F5344CB8AC3E}">
        <p14:creationId xmlns:p14="http://schemas.microsoft.com/office/powerpoint/2010/main" val="87911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CBF26-B5C3-6146-A105-20F75FA2E4E2}"/>
              </a:ext>
            </a:extLst>
          </p:cNvPr>
          <p:cNvSpPr>
            <a:spLocks noGrp="1"/>
          </p:cNvSpPr>
          <p:nvPr>
            <p:ph idx="1"/>
          </p:nvPr>
        </p:nvSpPr>
        <p:spPr>
          <a:xfrm>
            <a:off x="838200" y="416689"/>
            <a:ext cx="10515600" cy="5760274"/>
          </a:xfrm>
        </p:spPr>
        <p:txBody>
          <a:bodyPr/>
          <a:lstStyle/>
          <a:p>
            <a:r>
              <a:rPr lang="en-US" dirty="0"/>
              <a:t>Let’s look at what </a:t>
            </a:r>
            <a:r>
              <a:rPr lang="en-US" dirty="0">
                <a:hlinkClick r:id="rId2"/>
              </a:rPr>
              <a:t>startproject</a:t>
            </a:r>
            <a:r>
              <a:rPr lang="en-US" dirty="0"/>
              <a:t> created:</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A6FFF108-B3EF-9449-9377-88D32C3E6D5B}"/>
              </a:ext>
            </a:extLst>
          </p:cNvPr>
          <p:cNvPicPr>
            <a:picLocks noChangeAspect="1"/>
          </p:cNvPicPr>
          <p:nvPr/>
        </p:nvPicPr>
        <p:blipFill>
          <a:blip r:embed="rId3"/>
          <a:stretch>
            <a:fillRect/>
          </a:stretch>
        </p:blipFill>
        <p:spPr>
          <a:xfrm>
            <a:off x="1146055" y="1075663"/>
            <a:ext cx="5918200" cy="2552700"/>
          </a:xfrm>
          <a:prstGeom prst="rect">
            <a:avLst/>
          </a:prstGeom>
        </p:spPr>
      </p:pic>
      <p:sp>
        <p:nvSpPr>
          <p:cNvPr id="5" name="Rectangle 4">
            <a:extLst>
              <a:ext uri="{FF2B5EF4-FFF2-40B4-BE49-F238E27FC236}">
                <a16:creationId xmlns:a16="http://schemas.microsoft.com/office/drawing/2014/main" id="{AF3E8B3D-D767-624E-917B-6A8D7ADAADD7}"/>
              </a:ext>
            </a:extLst>
          </p:cNvPr>
          <p:cNvSpPr/>
          <p:nvPr/>
        </p:nvSpPr>
        <p:spPr>
          <a:xfrm>
            <a:off x="7446379" y="1261159"/>
            <a:ext cx="4215276" cy="5078313"/>
          </a:xfrm>
          <a:prstGeom prst="rect">
            <a:avLst/>
          </a:prstGeom>
        </p:spPr>
        <p:txBody>
          <a:bodyPr wrap="square">
            <a:spAutoFit/>
          </a:bodyPr>
          <a:lstStyle/>
          <a:p>
            <a:r>
              <a:rPr lang="en-US" dirty="0"/>
              <a:t>The outer </a:t>
            </a:r>
            <a:r>
              <a:rPr lang="en-US" dirty="0" err="1"/>
              <a:t>mysite</a:t>
            </a:r>
            <a:r>
              <a:rPr lang="en-US" dirty="0"/>
              <a:t>/ root directory is a container for your project. Its name doesn’t matter to Django; </a:t>
            </a:r>
          </a:p>
          <a:p>
            <a:endParaRPr lang="en-US" dirty="0"/>
          </a:p>
          <a:p>
            <a:r>
              <a:rPr lang="en-US" dirty="0" err="1"/>
              <a:t>Manage.py</a:t>
            </a:r>
            <a:r>
              <a:rPr lang="en-US" dirty="0"/>
              <a:t>: A command-line utility that lets you interact with this Django project in various ways. you can rename it to anything you like.</a:t>
            </a:r>
          </a:p>
          <a:p>
            <a:endParaRPr lang="en-US" dirty="0"/>
          </a:p>
          <a:p>
            <a:r>
              <a:rPr lang="en-US" dirty="0"/>
              <a:t>The inner </a:t>
            </a:r>
            <a:r>
              <a:rPr lang="en-US" dirty="0" err="1"/>
              <a:t>mysite</a:t>
            </a:r>
            <a:r>
              <a:rPr lang="en-US" dirty="0"/>
              <a:t>/ directory is the actual Python package for your project. Its name is the Python package name you’ll need to use to import anything inside it (e.g. </a:t>
            </a:r>
            <a:r>
              <a:rPr lang="en-US" dirty="0" err="1"/>
              <a:t>mysite.urls</a:t>
            </a:r>
            <a:r>
              <a:rPr lang="en-US" dirty="0"/>
              <a:t>).</a:t>
            </a:r>
          </a:p>
          <a:p>
            <a:endParaRPr lang="en-US" dirty="0"/>
          </a:p>
          <a:p>
            <a:r>
              <a:rPr lang="en-US" dirty="0" err="1"/>
              <a:t>mysite</a:t>
            </a:r>
            <a:r>
              <a:rPr lang="en-US" dirty="0"/>
              <a:t>/__</a:t>
            </a:r>
            <a:r>
              <a:rPr lang="en-US" dirty="0" err="1"/>
              <a:t>init</a:t>
            </a:r>
            <a:r>
              <a:rPr lang="en-US" dirty="0"/>
              <a:t>__.</a:t>
            </a:r>
            <a:r>
              <a:rPr lang="en-US" dirty="0" err="1"/>
              <a:t>py</a:t>
            </a:r>
            <a:r>
              <a:rPr lang="en-US" dirty="0"/>
              <a:t>: An empty file that tells Python that this directory should be considered a Python package.</a:t>
            </a:r>
            <a:endParaRPr lang="en-NP" dirty="0"/>
          </a:p>
        </p:txBody>
      </p:sp>
      <p:sp>
        <p:nvSpPr>
          <p:cNvPr id="6" name="Rectangle 5">
            <a:extLst>
              <a:ext uri="{FF2B5EF4-FFF2-40B4-BE49-F238E27FC236}">
                <a16:creationId xmlns:a16="http://schemas.microsoft.com/office/drawing/2014/main" id="{8F2E9880-5364-E643-B6C9-0C954F11BA95}"/>
              </a:ext>
            </a:extLst>
          </p:cNvPr>
          <p:cNvSpPr/>
          <p:nvPr/>
        </p:nvSpPr>
        <p:spPr>
          <a:xfrm>
            <a:off x="1146056" y="3800315"/>
            <a:ext cx="5918199" cy="2862322"/>
          </a:xfrm>
          <a:prstGeom prst="rect">
            <a:avLst/>
          </a:prstGeom>
        </p:spPr>
        <p:txBody>
          <a:bodyPr wrap="square">
            <a:spAutoFit/>
          </a:bodyPr>
          <a:lstStyle/>
          <a:p>
            <a:r>
              <a:rPr lang="en-US" dirty="0" err="1"/>
              <a:t>mysite</a:t>
            </a:r>
            <a:r>
              <a:rPr lang="en-US" dirty="0"/>
              <a:t>/</a:t>
            </a:r>
            <a:r>
              <a:rPr lang="en-US" dirty="0" err="1"/>
              <a:t>settings.py</a:t>
            </a:r>
            <a:r>
              <a:rPr lang="en-US" dirty="0"/>
              <a:t>: Settings/configuration for this Django project. </a:t>
            </a:r>
          </a:p>
          <a:p>
            <a:endParaRPr lang="en-US" dirty="0"/>
          </a:p>
          <a:p>
            <a:r>
              <a:rPr lang="en-US" dirty="0" err="1"/>
              <a:t>mysite</a:t>
            </a:r>
            <a:r>
              <a:rPr lang="en-US" dirty="0"/>
              <a:t>/</a:t>
            </a:r>
            <a:r>
              <a:rPr lang="en-US" dirty="0" err="1"/>
              <a:t>urls.py</a:t>
            </a:r>
            <a:r>
              <a:rPr lang="en-US" dirty="0"/>
              <a:t>: The URL declarations for this Django project; a “table of contents” of your Django-powered site</a:t>
            </a:r>
          </a:p>
          <a:p>
            <a:endParaRPr lang="en-US" dirty="0"/>
          </a:p>
          <a:p>
            <a:r>
              <a:rPr lang="en-US" dirty="0" err="1"/>
              <a:t>mysite</a:t>
            </a:r>
            <a:r>
              <a:rPr lang="en-US" dirty="0"/>
              <a:t>/</a:t>
            </a:r>
            <a:r>
              <a:rPr lang="en-US" dirty="0" err="1"/>
              <a:t>asgi.py</a:t>
            </a:r>
            <a:r>
              <a:rPr lang="en-US" dirty="0"/>
              <a:t>: An entry-point for ASGI-compatible web servers to serve your project.</a:t>
            </a:r>
          </a:p>
          <a:p>
            <a:r>
              <a:rPr lang="en-US" dirty="0" err="1"/>
              <a:t>mysite</a:t>
            </a:r>
            <a:r>
              <a:rPr lang="en-US" dirty="0"/>
              <a:t>/</a:t>
            </a:r>
            <a:r>
              <a:rPr lang="en-US" dirty="0" err="1"/>
              <a:t>wsgi.py</a:t>
            </a:r>
            <a:r>
              <a:rPr lang="en-US" dirty="0"/>
              <a:t>: An entry-point for WSGI-compatible web servers to serve your project.</a:t>
            </a:r>
            <a:endParaRPr lang="en-NP" dirty="0"/>
          </a:p>
        </p:txBody>
      </p:sp>
    </p:spTree>
    <p:extLst>
      <p:ext uri="{BB962C8B-B14F-4D97-AF65-F5344CB8AC3E}">
        <p14:creationId xmlns:p14="http://schemas.microsoft.com/office/powerpoint/2010/main" val="475902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D183694-512B-0C44-A4DD-662DCDEEBF5A}"/>
              </a:ext>
            </a:extLst>
          </p:cNvPr>
          <p:cNvPicPr>
            <a:picLocks noGrp="1" noChangeAspect="1"/>
          </p:cNvPicPr>
          <p:nvPr>
            <p:ph idx="1"/>
          </p:nvPr>
        </p:nvPicPr>
        <p:blipFill>
          <a:blip r:embed="rId2"/>
          <a:stretch>
            <a:fillRect/>
          </a:stretch>
        </p:blipFill>
        <p:spPr>
          <a:xfrm>
            <a:off x="3159793" y="357061"/>
            <a:ext cx="6257476" cy="6143877"/>
          </a:xfrm>
          <a:prstGeom prst="rect">
            <a:avLst/>
          </a:prstGeom>
        </p:spPr>
      </p:pic>
    </p:spTree>
    <p:extLst>
      <p:ext uri="{BB962C8B-B14F-4D97-AF65-F5344CB8AC3E}">
        <p14:creationId xmlns:p14="http://schemas.microsoft.com/office/powerpoint/2010/main" val="2398561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D888527-EE9D-8647-9BBA-09C4C9871D72}"/>
              </a:ext>
            </a:extLst>
          </p:cNvPr>
          <p:cNvPicPr>
            <a:picLocks noGrp="1" noChangeAspect="1"/>
          </p:cNvPicPr>
          <p:nvPr>
            <p:ph idx="1"/>
          </p:nvPr>
        </p:nvPicPr>
        <p:blipFill>
          <a:blip r:embed="rId2"/>
          <a:stretch>
            <a:fillRect/>
          </a:stretch>
        </p:blipFill>
        <p:spPr>
          <a:xfrm>
            <a:off x="3176097" y="280605"/>
            <a:ext cx="6220151" cy="6380126"/>
          </a:xfrm>
          <a:prstGeom prst="rect">
            <a:avLst/>
          </a:prstGeom>
        </p:spPr>
      </p:pic>
    </p:spTree>
    <p:extLst>
      <p:ext uri="{BB962C8B-B14F-4D97-AF65-F5344CB8AC3E}">
        <p14:creationId xmlns:p14="http://schemas.microsoft.com/office/powerpoint/2010/main" val="3597185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3A17554-2578-CE4E-AEC0-2A0192912DEC}"/>
              </a:ext>
            </a:extLst>
          </p:cNvPr>
          <p:cNvPicPr>
            <a:picLocks noGrp="1" noChangeAspect="1"/>
          </p:cNvPicPr>
          <p:nvPr>
            <p:ph idx="1"/>
          </p:nvPr>
        </p:nvPicPr>
        <p:blipFill>
          <a:blip r:embed="rId2"/>
          <a:stretch>
            <a:fillRect/>
          </a:stretch>
        </p:blipFill>
        <p:spPr>
          <a:xfrm>
            <a:off x="1600200" y="1542256"/>
            <a:ext cx="8991600" cy="3289300"/>
          </a:xfrm>
          <a:prstGeom prst="rect">
            <a:avLst/>
          </a:prstGeom>
        </p:spPr>
      </p:pic>
    </p:spTree>
    <p:extLst>
      <p:ext uri="{BB962C8B-B14F-4D97-AF65-F5344CB8AC3E}">
        <p14:creationId xmlns:p14="http://schemas.microsoft.com/office/powerpoint/2010/main" val="2378747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CC5B-426C-2344-9C79-FA00FC139C83}"/>
              </a:ext>
            </a:extLst>
          </p:cNvPr>
          <p:cNvSpPr>
            <a:spLocks noGrp="1"/>
          </p:cNvSpPr>
          <p:nvPr>
            <p:ph type="title"/>
          </p:nvPr>
        </p:nvSpPr>
        <p:spPr/>
        <p:txBody>
          <a:bodyPr/>
          <a:lstStyle/>
          <a:p>
            <a:r>
              <a:rPr lang="en-US" b="1" dirty="0"/>
              <a:t>Related objects reference</a:t>
            </a:r>
            <a:endParaRPr lang="en-NP" dirty="0"/>
          </a:p>
        </p:txBody>
      </p:sp>
      <p:sp>
        <p:nvSpPr>
          <p:cNvPr id="3" name="Content Placeholder 2">
            <a:extLst>
              <a:ext uri="{FF2B5EF4-FFF2-40B4-BE49-F238E27FC236}">
                <a16:creationId xmlns:a16="http://schemas.microsoft.com/office/drawing/2014/main" id="{12326C9D-0E82-3A4A-AAC5-2E7C322D7DF5}"/>
              </a:ext>
            </a:extLst>
          </p:cNvPr>
          <p:cNvSpPr>
            <a:spLocks noGrp="1"/>
          </p:cNvSpPr>
          <p:nvPr>
            <p:ph idx="1"/>
          </p:nvPr>
        </p:nvSpPr>
        <p:spPr/>
        <p:txBody>
          <a:bodyPr/>
          <a:lstStyle/>
          <a:p>
            <a:r>
              <a:rPr lang="en-US" dirty="0"/>
              <a:t>A “related manager” is a manager used in a one-to-many or many-to-many related context. This happens in two cases:</a:t>
            </a:r>
          </a:p>
          <a:p>
            <a:r>
              <a:rPr lang="en-US" dirty="0"/>
              <a:t>The “other side” of a </a:t>
            </a:r>
            <a:r>
              <a:rPr lang="en-US" dirty="0">
                <a:hlinkClick r:id="rId2" tooltip="django.db.models.ForeignKey"/>
              </a:rPr>
              <a:t>ForeignKey</a:t>
            </a:r>
            <a:r>
              <a:rPr lang="en-US" dirty="0"/>
              <a:t> relation. That is:</a:t>
            </a:r>
            <a:endParaRPr lang="en-NP" dirty="0"/>
          </a:p>
        </p:txBody>
      </p:sp>
      <p:pic>
        <p:nvPicPr>
          <p:cNvPr id="4" name="Picture 3">
            <a:extLst>
              <a:ext uri="{FF2B5EF4-FFF2-40B4-BE49-F238E27FC236}">
                <a16:creationId xmlns:a16="http://schemas.microsoft.com/office/drawing/2014/main" id="{C2811C0C-C046-A64C-A2D4-0CA66B9A5908}"/>
              </a:ext>
            </a:extLst>
          </p:cNvPr>
          <p:cNvPicPr>
            <a:picLocks noChangeAspect="1"/>
          </p:cNvPicPr>
          <p:nvPr/>
        </p:nvPicPr>
        <p:blipFill>
          <a:blip r:embed="rId3"/>
          <a:stretch>
            <a:fillRect/>
          </a:stretch>
        </p:blipFill>
        <p:spPr>
          <a:xfrm>
            <a:off x="1803400" y="3429000"/>
            <a:ext cx="8585200" cy="2311400"/>
          </a:xfrm>
          <a:prstGeom prst="rect">
            <a:avLst/>
          </a:prstGeom>
        </p:spPr>
      </p:pic>
      <p:sp>
        <p:nvSpPr>
          <p:cNvPr id="5" name="TextBox 4">
            <a:extLst>
              <a:ext uri="{FF2B5EF4-FFF2-40B4-BE49-F238E27FC236}">
                <a16:creationId xmlns:a16="http://schemas.microsoft.com/office/drawing/2014/main" id="{FAFE793B-DF5C-274A-966E-4013C39B796F}"/>
              </a:ext>
            </a:extLst>
          </p:cNvPr>
          <p:cNvSpPr txBox="1"/>
          <p:nvPr/>
        </p:nvSpPr>
        <p:spPr>
          <a:xfrm>
            <a:off x="1271752" y="6210578"/>
            <a:ext cx="8696291" cy="369332"/>
          </a:xfrm>
          <a:prstGeom prst="rect">
            <a:avLst/>
          </a:prstGeom>
          <a:noFill/>
        </p:spPr>
        <p:txBody>
          <a:bodyPr wrap="none" rtlCol="0">
            <a:spAutoFit/>
          </a:bodyPr>
          <a:lstStyle/>
          <a:p>
            <a:r>
              <a:rPr lang="en-US" dirty="0"/>
              <a:t>In the above example, the methods below will be available on the manager </a:t>
            </a:r>
            <a:r>
              <a:rPr lang="en-US" dirty="0" err="1"/>
              <a:t>blog.entry_set</a:t>
            </a:r>
            <a:r>
              <a:rPr lang="en-US" dirty="0"/>
              <a:t>.</a:t>
            </a:r>
            <a:endParaRPr lang="en-NP" dirty="0"/>
          </a:p>
        </p:txBody>
      </p:sp>
    </p:spTree>
    <p:extLst>
      <p:ext uri="{BB962C8B-B14F-4D97-AF65-F5344CB8AC3E}">
        <p14:creationId xmlns:p14="http://schemas.microsoft.com/office/powerpoint/2010/main" val="2696566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81A8F4-8A2E-8F47-9849-D606C221C988}"/>
              </a:ext>
            </a:extLst>
          </p:cNvPr>
          <p:cNvSpPr>
            <a:spLocks noGrp="1"/>
          </p:cNvSpPr>
          <p:nvPr>
            <p:ph idx="1"/>
          </p:nvPr>
        </p:nvSpPr>
        <p:spPr>
          <a:xfrm>
            <a:off x="838200" y="409902"/>
            <a:ext cx="10515600" cy="6159063"/>
          </a:xfrm>
        </p:spPr>
        <p:txBody>
          <a:bodyPr/>
          <a:lstStyle/>
          <a:p>
            <a:endParaRPr lang="en-US" dirty="0"/>
          </a:p>
          <a:p>
            <a:r>
              <a:rPr lang="en-US" dirty="0"/>
              <a:t>Create(): Creates a new object, saves it and puts it in the related object set. Returns the newly created object:</a:t>
            </a:r>
          </a:p>
          <a:p>
            <a:endParaRPr lang="en-NP" dirty="0"/>
          </a:p>
        </p:txBody>
      </p:sp>
      <p:pic>
        <p:nvPicPr>
          <p:cNvPr id="5" name="Picture 4">
            <a:extLst>
              <a:ext uri="{FF2B5EF4-FFF2-40B4-BE49-F238E27FC236}">
                <a16:creationId xmlns:a16="http://schemas.microsoft.com/office/drawing/2014/main" id="{27E371F3-4F2C-D94E-B29B-874B56E733D3}"/>
              </a:ext>
            </a:extLst>
          </p:cNvPr>
          <p:cNvPicPr>
            <a:picLocks noChangeAspect="1"/>
          </p:cNvPicPr>
          <p:nvPr/>
        </p:nvPicPr>
        <p:blipFill>
          <a:blip r:embed="rId2"/>
          <a:stretch>
            <a:fillRect/>
          </a:stretch>
        </p:blipFill>
        <p:spPr>
          <a:xfrm>
            <a:off x="2110046" y="2582542"/>
            <a:ext cx="7581900" cy="2362200"/>
          </a:xfrm>
          <a:prstGeom prst="rect">
            <a:avLst/>
          </a:prstGeom>
        </p:spPr>
      </p:pic>
    </p:spTree>
    <p:extLst>
      <p:ext uri="{BB962C8B-B14F-4D97-AF65-F5344CB8AC3E}">
        <p14:creationId xmlns:p14="http://schemas.microsoft.com/office/powerpoint/2010/main" val="2565883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F347FD-7C44-7842-BB56-75D72CD62C9F}"/>
              </a:ext>
            </a:extLst>
          </p:cNvPr>
          <p:cNvPicPr>
            <a:picLocks noGrp="1" noChangeAspect="1"/>
          </p:cNvPicPr>
          <p:nvPr>
            <p:ph idx="1"/>
          </p:nvPr>
        </p:nvPicPr>
        <p:blipFill>
          <a:blip r:embed="rId2"/>
          <a:stretch>
            <a:fillRect/>
          </a:stretch>
        </p:blipFill>
        <p:spPr>
          <a:xfrm>
            <a:off x="2305050" y="1332151"/>
            <a:ext cx="7581900" cy="2362200"/>
          </a:xfrm>
          <a:prstGeom prst="rect">
            <a:avLst/>
          </a:prstGeom>
        </p:spPr>
      </p:pic>
      <p:sp>
        <p:nvSpPr>
          <p:cNvPr id="5" name="TextBox 4">
            <a:extLst>
              <a:ext uri="{FF2B5EF4-FFF2-40B4-BE49-F238E27FC236}">
                <a16:creationId xmlns:a16="http://schemas.microsoft.com/office/drawing/2014/main" id="{07015534-3AFD-7A4D-80CC-9B9395D0A946}"/>
              </a:ext>
            </a:extLst>
          </p:cNvPr>
          <p:cNvSpPr txBox="1"/>
          <p:nvPr/>
        </p:nvSpPr>
        <p:spPr>
          <a:xfrm>
            <a:off x="987972" y="672662"/>
            <a:ext cx="4791696" cy="369332"/>
          </a:xfrm>
          <a:prstGeom prst="rect">
            <a:avLst/>
          </a:prstGeom>
          <a:noFill/>
        </p:spPr>
        <p:txBody>
          <a:bodyPr wrap="none" rtlCol="0">
            <a:spAutoFit/>
          </a:bodyPr>
          <a:lstStyle/>
          <a:p>
            <a:r>
              <a:rPr lang="en-US" dirty="0"/>
              <a:t>C</a:t>
            </a:r>
            <a:r>
              <a:rPr lang="en-NP" dirty="0"/>
              <a:t>reate is equivalent to doing something like this: </a:t>
            </a:r>
          </a:p>
        </p:txBody>
      </p:sp>
      <p:sp>
        <p:nvSpPr>
          <p:cNvPr id="2" name="TextBox 1">
            <a:extLst>
              <a:ext uri="{FF2B5EF4-FFF2-40B4-BE49-F238E27FC236}">
                <a16:creationId xmlns:a16="http://schemas.microsoft.com/office/drawing/2014/main" id="{37EB522E-E30A-5A60-C0FF-04275910D50E}"/>
              </a:ext>
            </a:extLst>
          </p:cNvPr>
          <p:cNvSpPr txBox="1"/>
          <p:nvPr/>
        </p:nvSpPr>
        <p:spPr>
          <a:xfrm>
            <a:off x="1208314" y="4539343"/>
            <a:ext cx="2957733" cy="1754326"/>
          </a:xfrm>
          <a:prstGeom prst="rect">
            <a:avLst/>
          </a:prstGeom>
          <a:noFill/>
        </p:spPr>
        <p:txBody>
          <a:bodyPr wrap="none" rtlCol="0">
            <a:spAutoFit/>
          </a:bodyPr>
          <a:lstStyle/>
          <a:p>
            <a:r>
              <a:rPr lang="en-NP" dirty="0"/>
              <a:t>For delete: </a:t>
            </a:r>
            <a:br>
              <a:rPr lang="en-NP" dirty="0"/>
            </a:br>
            <a:br>
              <a:rPr lang="en-NP" dirty="0"/>
            </a:br>
            <a:r>
              <a:rPr lang="en-NP" dirty="0"/>
              <a:t>b = Blog.objects.get(id = 1)</a:t>
            </a:r>
          </a:p>
          <a:p>
            <a:r>
              <a:rPr lang="en-US" dirty="0"/>
              <a:t>e = </a:t>
            </a:r>
            <a:r>
              <a:rPr lang="en-US" dirty="0" err="1"/>
              <a:t>Entry.objects.get</a:t>
            </a:r>
            <a:r>
              <a:rPr lang="en-US" dirty="0"/>
              <a:t>(id=2)</a:t>
            </a:r>
          </a:p>
          <a:p>
            <a:endParaRPr lang="en-US" dirty="0"/>
          </a:p>
          <a:p>
            <a:r>
              <a:rPr lang="en-US" dirty="0" err="1"/>
              <a:t>b.entry_set.get</a:t>
            </a:r>
            <a:r>
              <a:rPr lang="en-US" dirty="0"/>
              <a:t>(id=2).delete()</a:t>
            </a:r>
            <a:endParaRPr lang="en-NP" dirty="0"/>
          </a:p>
        </p:txBody>
      </p:sp>
    </p:spTree>
    <p:extLst>
      <p:ext uri="{BB962C8B-B14F-4D97-AF65-F5344CB8AC3E}">
        <p14:creationId xmlns:p14="http://schemas.microsoft.com/office/powerpoint/2010/main" val="981043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7331-E213-4747-9EBD-064E85EA6117}"/>
              </a:ext>
            </a:extLst>
          </p:cNvPr>
          <p:cNvSpPr>
            <a:spLocks noGrp="1"/>
          </p:cNvSpPr>
          <p:nvPr>
            <p:ph type="title"/>
          </p:nvPr>
        </p:nvSpPr>
        <p:spPr/>
        <p:txBody>
          <a:bodyPr/>
          <a:lstStyle/>
          <a:p>
            <a:r>
              <a:rPr lang="en-US" b="1" dirty="0"/>
              <a:t>Field lookups</a:t>
            </a:r>
            <a:endParaRPr lang="en-NP" dirty="0"/>
          </a:p>
        </p:txBody>
      </p:sp>
      <p:sp>
        <p:nvSpPr>
          <p:cNvPr id="3" name="Content Placeholder 2">
            <a:extLst>
              <a:ext uri="{FF2B5EF4-FFF2-40B4-BE49-F238E27FC236}">
                <a16:creationId xmlns:a16="http://schemas.microsoft.com/office/drawing/2014/main" id="{A85771DA-FDB8-0A44-8244-EBA8054ECDC9}"/>
              </a:ext>
            </a:extLst>
          </p:cNvPr>
          <p:cNvSpPr>
            <a:spLocks noGrp="1"/>
          </p:cNvSpPr>
          <p:nvPr>
            <p:ph idx="1"/>
          </p:nvPr>
        </p:nvSpPr>
        <p:spPr>
          <a:xfrm>
            <a:off x="838200" y="1825625"/>
            <a:ext cx="10515600" cy="4667250"/>
          </a:xfrm>
        </p:spPr>
        <p:txBody>
          <a:bodyPr>
            <a:normAutofit lnSpcReduction="10000"/>
          </a:bodyPr>
          <a:lstStyle/>
          <a:p>
            <a:r>
              <a:rPr lang="en-US" dirty="0"/>
              <a:t>Field lookups are how you specify the meat of an SQL WHERE clause.</a:t>
            </a:r>
          </a:p>
          <a:p>
            <a:r>
              <a:rPr lang="en-US" dirty="0"/>
              <a:t>They’re specified as keyword arguments to the </a:t>
            </a:r>
            <a:r>
              <a:rPr lang="en-US" dirty="0">
                <a:hlinkClick r:id="rId2" tooltip="django.db.models.query.QuerySet"/>
              </a:rPr>
              <a:t>QuerySet</a:t>
            </a:r>
            <a:r>
              <a:rPr lang="en-US" dirty="0"/>
              <a:t> methods </a:t>
            </a:r>
            <a:r>
              <a:rPr lang="en-US" dirty="0">
                <a:hlinkClick r:id="rId3" tooltip="django.db.models.query.QuerySet.filter"/>
              </a:rPr>
              <a:t>filter()</a:t>
            </a:r>
            <a:r>
              <a:rPr lang="en-US" dirty="0"/>
              <a:t>, </a:t>
            </a:r>
            <a:r>
              <a:rPr lang="en-US" dirty="0">
                <a:hlinkClick r:id="rId4" tooltip="django.db.models.query.QuerySet.exclude"/>
              </a:rPr>
              <a:t>exclude()</a:t>
            </a:r>
            <a:r>
              <a:rPr lang="en-US" dirty="0"/>
              <a:t> and </a:t>
            </a:r>
            <a:r>
              <a:rPr lang="en-US" dirty="0">
                <a:hlinkClick r:id="rId5" tooltip="django.db.models.query.QuerySet.get"/>
              </a:rPr>
              <a:t>get()</a:t>
            </a:r>
            <a:r>
              <a:rPr lang="en-US" dirty="0"/>
              <a:t>.</a:t>
            </a:r>
          </a:p>
          <a:p>
            <a:endParaRPr lang="en-US" dirty="0"/>
          </a:p>
          <a:p>
            <a:r>
              <a:rPr lang="en-US" dirty="0"/>
              <a:t>Basic lookups keyword arguments take the form field__</a:t>
            </a:r>
            <a:r>
              <a:rPr lang="en-US" i="1" dirty="0" err="1"/>
              <a:t>lookuptype</a:t>
            </a:r>
            <a:r>
              <a:rPr lang="en-US" dirty="0"/>
              <a:t>=value. (That’s a double-underscore).</a:t>
            </a:r>
          </a:p>
          <a:p>
            <a:endParaRPr lang="en-US" dirty="0"/>
          </a:p>
          <a:p>
            <a:endParaRPr lang="en-US" dirty="0"/>
          </a:p>
          <a:p>
            <a:r>
              <a:rPr lang="en-US" dirty="0" err="1"/>
              <a:t>Eqvt</a:t>
            </a:r>
            <a:r>
              <a:rPr lang="en-US" dirty="0"/>
              <a:t> to: </a:t>
            </a:r>
            <a:r>
              <a:rPr lang="en-US" dirty="0">
                <a:solidFill>
                  <a:srgbClr val="FF0000"/>
                </a:solidFill>
              </a:rPr>
              <a:t>SELECT * FROM </a:t>
            </a:r>
            <a:r>
              <a:rPr lang="en-US" dirty="0" err="1">
                <a:solidFill>
                  <a:srgbClr val="FF0000"/>
                </a:solidFill>
              </a:rPr>
              <a:t>blog_entry</a:t>
            </a:r>
            <a:r>
              <a:rPr lang="en-US" dirty="0">
                <a:solidFill>
                  <a:srgbClr val="FF0000"/>
                </a:solidFill>
              </a:rPr>
              <a:t> WHERE </a:t>
            </a:r>
            <a:r>
              <a:rPr lang="en-US" dirty="0" err="1">
                <a:solidFill>
                  <a:srgbClr val="FF0000"/>
                </a:solidFill>
              </a:rPr>
              <a:t>pub_date</a:t>
            </a:r>
            <a:r>
              <a:rPr lang="en-US" dirty="0">
                <a:solidFill>
                  <a:srgbClr val="FF0000"/>
                </a:solidFill>
              </a:rPr>
              <a:t> &lt;= '2006-01-01’;</a:t>
            </a:r>
          </a:p>
          <a:p>
            <a:endParaRPr lang="en-NP" dirty="0"/>
          </a:p>
        </p:txBody>
      </p:sp>
      <p:pic>
        <p:nvPicPr>
          <p:cNvPr id="4" name="Picture 3">
            <a:extLst>
              <a:ext uri="{FF2B5EF4-FFF2-40B4-BE49-F238E27FC236}">
                <a16:creationId xmlns:a16="http://schemas.microsoft.com/office/drawing/2014/main" id="{0221BB11-1E58-D548-ABC6-74B37F757C23}"/>
              </a:ext>
            </a:extLst>
          </p:cNvPr>
          <p:cNvPicPr>
            <a:picLocks noChangeAspect="1"/>
          </p:cNvPicPr>
          <p:nvPr/>
        </p:nvPicPr>
        <p:blipFill>
          <a:blip r:embed="rId6"/>
          <a:stretch>
            <a:fillRect/>
          </a:stretch>
        </p:blipFill>
        <p:spPr>
          <a:xfrm>
            <a:off x="2115865" y="4553607"/>
            <a:ext cx="7581900" cy="609600"/>
          </a:xfrm>
          <a:prstGeom prst="rect">
            <a:avLst/>
          </a:prstGeom>
        </p:spPr>
      </p:pic>
    </p:spTree>
    <p:extLst>
      <p:ext uri="{BB962C8B-B14F-4D97-AF65-F5344CB8AC3E}">
        <p14:creationId xmlns:p14="http://schemas.microsoft.com/office/powerpoint/2010/main" val="39273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5F2BE0-73D0-0B42-A3C3-A057047E26BA}"/>
              </a:ext>
            </a:extLst>
          </p:cNvPr>
          <p:cNvSpPr>
            <a:spLocks noGrp="1"/>
          </p:cNvSpPr>
          <p:nvPr>
            <p:ph idx="1"/>
          </p:nvPr>
        </p:nvSpPr>
        <p:spPr>
          <a:xfrm>
            <a:off x="533400" y="406727"/>
            <a:ext cx="11290738" cy="6151727"/>
          </a:xfrm>
        </p:spPr>
        <p:txBody>
          <a:bodyPr/>
          <a:lstStyle/>
          <a:p>
            <a:r>
              <a:rPr lang="en-US" dirty="0"/>
              <a:t>The field specified in a lookup has to be the name of a model field. </a:t>
            </a:r>
          </a:p>
          <a:p>
            <a:r>
              <a:rPr lang="en-US" dirty="0"/>
              <a:t>There’s one exception though, in case of a </a:t>
            </a:r>
            <a:r>
              <a:rPr lang="en-US" dirty="0">
                <a:hlinkClick r:id="rId2" tooltip="django.db.models.ForeignKey"/>
              </a:rPr>
              <a:t>ForeignKey</a:t>
            </a:r>
            <a:r>
              <a:rPr lang="en-US" dirty="0"/>
              <a:t> you can specify the field name suffixed with _id. </a:t>
            </a:r>
          </a:p>
          <a:p>
            <a:endParaRPr lang="en-US" dirty="0"/>
          </a:p>
          <a:p>
            <a:endParaRPr lang="en-US" dirty="0"/>
          </a:p>
          <a:p>
            <a:r>
              <a:rPr lang="en-US" dirty="0"/>
              <a:t>There are many lookup types. Few most used are: </a:t>
            </a:r>
            <a:r>
              <a:rPr lang="en-US" dirty="0" err="1"/>
              <a:t>exact,iexact</a:t>
            </a:r>
            <a:r>
              <a:rPr lang="en-US" dirty="0"/>
              <a:t>, </a:t>
            </a:r>
            <a:r>
              <a:rPr lang="en-US" dirty="0" err="1"/>
              <a:t>contains,startswith</a:t>
            </a:r>
            <a:r>
              <a:rPr lang="en-US" dirty="0"/>
              <a:t>, </a:t>
            </a:r>
            <a:r>
              <a:rPr lang="en-US" dirty="0" err="1"/>
              <a:t>endswith</a:t>
            </a:r>
            <a:r>
              <a:rPr lang="en-US" dirty="0"/>
              <a:t>, etc.</a:t>
            </a:r>
          </a:p>
          <a:p>
            <a:endParaRPr lang="en-US" dirty="0"/>
          </a:p>
          <a:p>
            <a:endParaRPr lang="en-US" dirty="0"/>
          </a:p>
          <a:p>
            <a:endParaRPr lang="en-US" dirty="0"/>
          </a:p>
          <a:p>
            <a:r>
              <a:rPr lang="en-US" dirty="0"/>
              <a:t>Exact Match : </a:t>
            </a:r>
            <a:r>
              <a:rPr lang="en-US" dirty="0">
                <a:solidFill>
                  <a:srgbClr val="FF0000"/>
                </a:solidFill>
              </a:rPr>
              <a:t>SELECT ... WHERE headline = 'Cat bites dog';</a:t>
            </a:r>
          </a:p>
          <a:p>
            <a:endParaRPr lang="en-US" dirty="0"/>
          </a:p>
          <a:p>
            <a:endParaRPr lang="en-NP" dirty="0"/>
          </a:p>
        </p:txBody>
      </p:sp>
      <p:pic>
        <p:nvPicPr>
          <p:cNvPr id="4" name="Picture 3">
            <a:extLst>
              <a:ext uri="{FF2B5EF4-FFF2-40B4-BE49-F238E27FC236}">
                <a16:creationId xmlns:a16="http://schemas.microsoft.com/office/drawing/2014/main" id="{308FCE0C-C568-5D4B-9C88-92646A4CCD0D}"/>
              </a:ext>
            </a:extLst>
          </p:cNvPr>
          <p:cNvPicPr>
            <a:picLocks noChangeAspect="1"/>
          </p:cNvPicPr>
          <p:nvPr/>
        </p:nvPicPr>
        <p:blipFill>
          <a:blip r:embed="rId3"/>
          <a:stretch>
            <a:fillRect/>
          </a:stretch>
        </p:blipFill>
        <p:spPr>
          <a:xfrm>
            <a:off x="2168416" y="2094187"/>
            <a:ext cx="7581900" cy="609600"/>
          </a:xfrm>
          <a:prstGeom prst="rect">
            <a:avLst/>
          </a:prstGeom>
        </p:spPr>
      </p:pic>
      <p:pic>
        <p:nvPicPr>
          <p:cNvPr id="5" name="Picture 4">
            <a:extLst>
              <a:ext uri="{FF2B5EF4-FFF2-40B4-BE49-F238E27FC236}">
                <a16:creationId xmlns:a16="http://schemas.microsoft.com/office/drawing/2014/main" id="{0FBB73D4-16A5-1142-8BB2-D0D94182F2E1}"/>
              </a:ext>
            </a:extLst>
          </p:cNvPr>
          <p:cNvPicPr>
            <a:picLocks noChangeAspect="1"/>
          </p:cNvPicPr>
          <p:nvPr/>
        </p:nvPicPr>
        <p:blipFill>
          <a:blip r:embed="rId4"/>
          <a:stretch>
            <a:fillRect/>
          </a:stretch>
        </p:blipFill>
        <p:spPr>
          <a:xfrm>
            <a:off x="1958209" y="4021520"/>
            <a:ext cx="7581900" cy="609600"/>
          </a:xfrm>
          <a:prstGeom prst="rect">
            <a:avLst/>
          </a:prstGeom>
        </p:spPr>
      </p:pic>
    </p:spTree>
    <p:extLst>
      <p:ext uri="{BB962C8B-B14F-4D97-AF65-F5344CB8AC3E}">
        <p14:creationId xmlns:p14="http://schemas.microsoft.com/office/powerpoint/2010/main" val="4092343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A347A-8F84-EC43-B90F-D777F7B1A6B2}"/>
              </a:ext>
            </a:extLst>
          </p:cNvPr>
          <p:cNvSpPr>
            <a:spLocks noGrp="1"/>
          </p:cNvSpPr>
          <p:nvPr>
            <p:ph idx="1"/>
          </p:nvPr>
        </p:nvSpPr>
        <p:spPr>
          <a:xfrm>
            <a:off x="838200" y="599090"/>
            <a:ext cx="10515600" cy="5577873"/>
          </a:xfrm>
        </p:spPr>
        <p:txBody>
          <a:bodyPr>
            <a:normAutofit lnSpcReduction="10000"/>
          </a:bodyPr>
          <a:lstStyle/>
          <a:p>
            <a:r>
              <a:rPr lang="en-NP" dirty="0"/>
              <a:t>Case sensitive match: </a:t>
            </a:r>
          </a:p>
          <a:p>
            <a:endParaRPr lang="en-NP" dirty="0"/>
          </a:p>
          <a:p>
            <a:endParaRPr lang="en-NP" dirty="0"/>
          </a:p>
          <a:p>
            <a:r>
              <a:rPr lang="en-US" dirty="0"/>
              <a:t>Would match a Blog titled "Beatles Blog", "</a:t>
            </a:r>
            <a:r>
              <a:rPr lang="en-US" dirty="0" err="1"/>
              <a:t>beatles</a:t>
            </a:r>
            <a:r>
              <a:rPr lang="en-US" dirty="0"/>
              <a:t> blog", or even "</a:t>
            </a:r>
            <a:r>
              <a:rPr lang="en-US" dirty="0" err="1"/>
              <a:t>BeAtlES</a:t>
            </a:r>
            <a:r>
              <a:rPr lang="en-US" dirty="0"/>
              <a:t> </a:t>
            </a:r>
            <a:r>
              <a:rPr lang="en-US" dirty="0" err="1"/>
              <a:t>blOG</a:t>
            </a:r>
            <a:r>
              <a:rPr lang="en-US" dirty="0"/>
              <a:t>".</a:t>
            </a:r>
          </a:p>
          <a:p>
            <a:endParaRPr lang="en-US" dirty="0"/>
          </a:p>
          <a:p>
            <a:endParaRPr lang="en-US" dirty="0"/>
          </a:p>
          <a:p>
            <a:r>
              <a:rPr lang="en-US" dirty="0"/>
              <a:t>Case-sensitive containment test: </a:t>
            </a:r>
            <a:r>
              <a:rPr lang="en-US" dirty="0">
                <a:solidFill>
                  <a:srgbClr val="FF0000"/>
                </a:solidFill>
              </a:rPr>
              <a:t>SELECT ... WHERE headline LIKE '%Lennon%’;</a:t>
            </a:r>
          </a:p>
          <a:p>
            <a:r>
              <a:rPr lang="en-US" dirty="0"/>
              <a:t>Note this will match the headline 'Today Lennon honored' but not 'today </a:t>
            </a:r>
            <a:r>
              <a:rPr lang="en-US" dirty="0" err="1"/>
              <a:t>lennon</a:t>
            </a:r>
            <a:r>
              <a:rPr lang="en-US" dirty="0"/>
              <a:t> honored’. There’s also a case-insensitive version, </a:t>
            </a:r>
            <a:r>
              <a:rPr lang="en-US" dirty="0">
                <a:hlinkClick r:id="rId2"/>
              </a:rPr>
              <a:t>icontains</a:t>
            </a:r>
            <a:r>
              <a:rPr lang="en-US" dirty="0"/>
              <a:t>.</a:t>
            </a:r>
          </a:p>
          <a:p>
            <a:pPr marL="0" indent="0">
              <a:buNone/>
            </a:pPr>
            <a:endParaRPr lang="en-US" dirty="0">
              <a:solidFill>
                <a:srgbClr val="FF0000"/>
              </a:solidFill>
            </a:endParaRPr>
          </a:p>
          <a:p>
            <a:endParaRPr lang="en-NP" dirty="0"/>
          </a:p>
          <a:p>
            <a:endParaRPr lang="en-NP" dirty="0"/>
          </a:p>
          <a:p>
            <a:endParaRPr lang="en-NP" dirty="0"/>
          </a:p>
        </p:txBody>
      </p:sp>
      <p:pic>
        <p:nvPicPr>
          <p:cNvPr id="4" name="Picture 3">
            <a:extLst>
              <a:ext uri="{FF2B5EF4-FFF2-40B4-BE49-F238E27FC236}">
                <a16:creationId xmlns:a16="http://schemas.microsoft.com/office/drawing/2014/main" id="{C8F6540B-850C-204A-8E16-F9F6CC8F19E5}"/>
              </a:ext>
            </a:extLst>
          </p:cNvPr>
          <p:cNvPicPr>
            <a:picLocks noChangeAspect="1"/>
          </p:cNvPicPr>
          <p:nvPr/>
        </p:nvPicPr>
        <p:blipFill>
          <a:blip r:embed="rId3"/>
          <a:stretch>
            <a:fillRect/>
          </a:stretch>
        </p:blipFill>
        <p:spPr>
          <a:xfrm>
            <a:off x="1674429" y="1200806"/>
            <a:ext cx="7581900" cy="609600"/>
          </a:xfrm>
          <a:prstGeom prst="rect">
            <a:avLst/>
          </a:prstGeom>
        </p:spPr>
      </p:pic>
      <p:pic>
        <p:nvPicPr>
          <p:cNvPr id="5" name="Picture 4">
            <a:extLst>
              <a:ext uri="{FF2B5EF4-FFF2-40B4-BE49-F238E27FC236}">
                <a16:creationId xmlns:a16="http://schemas.microsoft.com/office/drawing/2014/main" id="{57D95AA5-9D6B-1F41-A512-A2B1D0CB06A4}"/>
              </a:ext>
            </a:extLst>
          </p:cNvPr>
          <p:cNvPicPr>
            <a:picLocks noChangeAspect="1"/>
          </p:cNvPicPr>
          <p:nvPr/>
        </p:nvPicPr>
        <p:blipFill>
          <a:blip r:embed="rId4"/>
          <a:stretch>
            <a:fillRect/>
          </a:stretch>
        </p:blipFill>
        <p:spPr>
          <a:xfrm>
            <a:off x="1674429" y="3142099"/>
            <a:ext cx="7581900" cy="609600"/>
          </a:xfrm>
          <a:prstGeom prst="rect">
            <a:avLst/>
          </a:prstGeom>
        </p:spPr>
      </p:pic>
    </p:spTree>
    <p:extLst>
      <p:ext uri="{BB962C8B-B14F-4D97-AF65-F5344CB8AC3E}">
        <p14:creationId xmlns:p14="http://schemas.microsoft.com/office/powerpoint/2010/main" val="1434318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0DB4-840A-F042-B789-508E39C67595}"/>
              </a:ext>
            </a:extLst>
          </p:cNvPr>
          <p:cNvSpPr>
            <a:spLocks noGrp="1"/>
          </p:cNvSpPr>
          <p:nvPr>
            <p:ph type="title"/>
          </p:nvPr>
        </p:nvSpPr>
        <p:spPr/>
        <p:txBody>
          <a:bodyPr/>
          <a:lstStyle/>
          <a:p>
            <a:r>
              <a:rPr lang="en-US" b="1" dirty="0"/>
              <a:t>Lookups that span relationships</a:t>
            </a:r>
            <a:endParaRPr lang="en-NP" dirty="0"/>
          </a:p>
        </p:txBody>
      </p:sp>
      <p:sp>
        <p:nvSpPr>
          <p:cNvPr id="3" name="Content Placeholder 2">
            <a:extLst>
              <a:ext uri="{FF2B5EF4-FFF2-40B4-BE49-F238E27FC236}">
                <a16:creationId xmlns:a16="http://schemas.microsoft.com/office/drawing/2014/main" id="{FC128471-ECAC-0B4A-ADD8-00C30EAF63C1}"/>
              </a:ext>
            </a:extLst>
          </p:cNvPr>
          <p:cNvSpPr>
            <a:spLocks noGrp="1"/>
          </p:cNvSpPr>
          <p:nvPr>
            <p:ph idx="1"/>
          </p:nvPr>
        </p:nvSpPr>
        <p:spPr/>
        <p:txBody>
          <a:bodyPr>
            <a:normAutofit lnSpcReduction="10000"/>
          </a:bodyPr>
          <a:lstStyle/>
          <a:p>
            <a:r>
              <a:rPr lang="en-US" dirty="0"/>
              <a:t>Django offers a powerful and intuitive way to “follow” relationships in lookups, taking care of the SQL JOINs for you automatically, behind the scenes. </a:t>
            </a:r>
          </a:p>
          <a:p>
            <a:r>
              <a:rPr lang="en-US" dirty="0"/>
              <a:t>To span a relationship, use the field name of related fields across models, separated by double underscores, until you get to the field you want.</a:t>
            </a:r>
          </a:p>
          <a:p>
            <a:endParaRPr lang="en-US" dirty="0"/>
          </a:p>
          <a:p>
            <a:endParaRPr lang="en-US" dirty="0"/>
          </a:p>
          <a:p>
            <a:r>
              <a:rPr lang="en-US" dirty="0"/>
              <a:t>This example retrieves all Entry objects with a Blog whose name is 'Beatles Blog':</a:t>
            </a:r>
          </a:p>
          <a:p>
            <a:endParaRPr lang="en-US" dirty="0"/>
          </a:p>
          <a:p>
            <a:endParaRPr lang="en-US" dirty="0"/>
          </a:p>
          <a:p>
            <a:endParaRPr lang="en-NP" dirty="0"/>
          </a:p>
        </p:txBody>
      </p:sp>
      <p:pic>
        <p:nvPicPr>
          <p:cNvPr id="4" name="Picture 3">
            <a:extLst>
              <a:ext uri="{FF2B5EF4-FFF2-40B4-BE49-F238E27FC236}">
                <a16:creationId xmlns:a16="http://schemas.microsoft.com/office/drawing/2014/main" id="{65042AC0-B4CF-644B-9160-9320826C8FA8}"/>
              </a:ext>
            </a:extLst>
          </p:cNvPr>
          <p:cNvPicPr>
            <a:picLocks noChangeAspect="1"/>
          </p:cNvPicPr>
          <p:nvPr/>
        </p:nvPicPr>
        <p:blipFill>
          <a:blip r:embed="rId2"/>
          <a:stretch>
            <a:fillRect/>
          </a:stretch>
        </p:blipFill>
        <p:spPr>
          <a:xfrm>
            <a:off x="2094843" y="4301359"/>
            <a:ext cx="7581900" cy="609600"/>
          </a:xfrm>
          <a:prstGeom prst="rect">
            <a:avLst/>
          </a:prstGeom>
        </p:spPr>
      </p:pic>
    </p:spTree>
    <p:extLst>
      <p:ext uri="{BB962C8B-B14F-4D97-AF65-F5344CB8AC3E}">
        <p14:creationId xmlns:p14="http://schemas.microsoft.com/office/powerpoint/2010/main" val="1149808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BC361-9D46-DD40-931B-13DF0AEA0BCE}"/>
              </a:ext>
            </a:extLst>
          </p:cNvPr>
          <p:cNvSpPr>
            <a:spLocks noGrp="1"/>
          </p:cNvSpPr>
          <p:nvPr>
            <p:ph type="title"/>
          </p:nvPr>
        </p:nvSpPr>
        <p:spPr/>
        <p:txBody>
          <a:bodyPr/>
          <a:lstStyle/>
          <a:p>
            <a:r>
              <a:rPr lang="en-US" b="1" dirty="0"/>
              <a:t>Start development server</a:t>
            </a:r>
            <a:endParaRPr lang="en-NP" dirty="0"/>
          </a:p>
        </p:txBody>
      </p:sp>
      <p:pic>
        <p:nvPicPr>
          <p:cNvPr id="4" name="Content Placeholder 3">
            <a:extLst>
              <a:ext uri="{FF2B5EF4-FFF2-40B4-BE49-F238E27FC236}">
                <a16:creationId xmlns:a16="http://schemas.microsoft.com/office/drawing/2014/main" id="{74D73618-8CEE-194A-AC7D-20CACD44E4FE}"/>
              </a:ext>
            </a:extLst>
          </p:cNvPr>
          <p:cNvPicPr>
            <a:picLocks noGrp="1" noChangeAspect="1"/>
          </p:cNvPicPr>
          <p:nvPr>
            <p:ph idx="1"/>
          </p:nvPr>
        </p:nvPicPr>
        <p:blipFill>
          <a:blip r:embed="rId2"/>
          <a:stretch>
            <a:fillRect/>
          </a:stretch>
        </p:blipFill>
        <p:spPr>
          <a:xfrm>
            <a:off x="2507269" y="2918564"/>
            <a:ext cx="5918200" cy="622300"/>
          </a:xfrm>
          <a:prstGeom prst="rect">
            <a:avLst/>
          </a:prstGeom>
        </p:spPr>
      </p:pic>
      <p:sp>
        <p:nvSpPr>
          <p:cNvPr id="5" name="Rectangle 4">
            <a:extLst>
              <a:ext uri="{FF2B5EF4-FFF2-40B4-BE49-F238E27FC236}">
                <a16:creationId xmlns:a16="http://schemas.microsoft.com/office/drawing/2014/main" id="{3E251092-2F9A-5244-9FC8-11E706FB79DE}"/>
              </a:ext>
            </a:extLst>
          </p:cNvPr>
          <p:cNvSpPr/>
          <p:nvPr/>
        </p:nvSpPr>
        <p:spPr>
          <a:xfrm>
            <a:off x="838200" y="4157983"/>
            <a:ext cx="10515600" cy="1754326"/>
          </a:xfrm>
          <a:prstGeom prst="rect">
            <a:avLst/>
          </a:prstGeom>
        </p:spPr>
        <p:txBody>
          <a:bodyPr wrap="square">
            <a:spAutoFit/>
          </a:bodyPr>
          <a:lstStyle/>
          <a:p>
            <a:r>
              <a:rPr lang="en-US" dirty="0"/>
              <a:t>We have started the Django development server, a lightweight web server written purely in Python. We’ve included this with Django so you can develop things rapidly, without having to deal with configuring a production server – such as Apache – until you’re ready for production.</a:t>
            </a:r>
          </a:p>
          <a:p>
            <a:endParaRPr lang="en-US" dirty="0"/>
          </a:p>
          <a:p>
            <a:endParaRPr lang="en-US" dirty="0"/>
          </a:p>
          <a:p>
            <a:r>
              <a:rPr lang="en-US" dirty="0"/>
              <a:t>Now that the server’s running, visit </a:t>
            </a:r>
            <a:r>
              <a:rPr lang="en-US" dirty="0">
                <a:hlinkClick r:id="rId3"/>
              </a:rPr>
              <a:t>http://127.0.0.1:8000/</a:t>
            </a:r>
            <a:r>
              <a:rPr lang="en-US" dirty="0"/>
              <a:t> with your web browser. </a:t>
            </a:r>
            <a:endParaRPr lang="en-NP" dirty="0"/>
          </a:p>
        </p:txBody>
      </p:sp>
      <p:sp>
        <p:nvSpPr>
          <p:cNvPr id="6" name="TextBox 5">
            <a:extLst>
              <a:ext uri="{FF2B5EF4-FFF2-40B4-BE49-F238E27FC236}">
                <a16:creationId xmlns:a16="http://schemas.microsoft.com/office/drawing/2014/main" id="{7F2F4CD1-920F-0F44-89EA-12A78748275C}"/>
              </a:ext>
            </a:extLst>
          </p:cNvPr>
          <p:cNvSpPr txBox="1"/>
          <p:nvPr/>
        </p:nvSpPr>
        <p:spPr>
          <a:xfrm>
            <a:off x="1952666" y="2027500"/>
            <a:ext cx="5770106" cy="369332"/>
          </a:xfrm>
          <a:prstGeom prst="rect">
            <a:avLst/>
          </a:prstGeom>
          <a:noFill/>
        </p:spPr>
        <p:txBody>
          <a:bodyPr wrap="none" rtlCol="0">
            <a:spAutoFit/>
          </a:bodyPr>
          <a:lstStyle/>
          <a:p>
            <a:r>
              <a:rPr lang="en-NP" dirty="0"/>
              <a:t>First, navigate to “mysite” directory and then run the server</a:t>
            </a:r>
          </a:p>
        </p:txBody>
      </p:sp>
    </p:spTree>
    <p:extLst>
      <p:ext uri="{BB962C8B-B14F-4D97-AF65-F5344CB8AC3E}">
        <p14:creationId xmlns:p14="http://schemas.microsoft.com/office/powerpoint/2010/main" val="86571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9763D-839A-4C44-A93F-0A1894635D8A}"/>
              </a:ext>
            </a:extLst>
          </p:cNvPr>
          <p:cNvSpPr>
            <a:spLocks noGrp="1"/>
          </p:cNvSpPr>
          <p:nvPr>
            <p:ph idx="1"/>
          </p:nvPr>
        </p:nvSpPr>
        <p:spPr>
          <a:xfrm>
            <a:off x="838200" y="651641"/>
            <a:ext cx="10515600" cy="5525322"/>
          </a:xfrm>
        </p:spPr>
        <p:txBody>
          <a:bodyPr/>
          <a:lstStyle/>
          <a:p>
            <a:r>
              <a:rPr lang="en-US" dirty="0"/>
              <a:t>It works backwards, too.</a:t>
            </a:r>
          </a:p>
          <a:p>
            <a:endParaRPr lang="en-US" dirty="0"/>
          </a:p>
          <a:p>
            <a:endParaRPr lang="en-US" dirty="0"/>
          </a:p>
          <a:p>
            <a:r>
              <a:rPr lang="en-US" dirty="0"/>
              <a:t>This example retrieves all Blog objects which have at least one Entry whose headline contains 'Lennon':</a:t>
            </a:r>
          </a:p>
          <a:p>
            <a:r>
              <a:rPr lang="en-US" dirty="0"/>
              <a:t>If you are filtering across multiple relationships and one of the intermediate models doesn’t have a value that meets the filter condition, Django will treat it as if there is an empty (all values are NULL), but valid, object there. </a:t>
            </a:r>
          </a:p>
          <a:p>
            <a:r>
              <a:rPr lang="en-US" dirty="0"/>
              <a:t>All this means is that no error will be raised. For example, in this filter:</a:t>
            </a:r>
            <a:endParaRPr lang="en-NP" dirty="0"/>
          </a:p>
        </p:txBody>
      </p:sp>
      <p:pic>
        <p:nvPicPr>
          <p:cNvPr id="4" name="Picture 3">
            <a:extLst>
              <a:ext uri="{FF2B5EF4-FFF2-40B4-BE49-F238E27FC236}">
                <a16:creationId xmlns:a16="http://schemas.microsoft.com/office/drawing/2014/main" id="{2AD0921E-C891-E947-9030-682A739D01F9}"/>
              </a:ext>
            </a:extLst>
          </p:cNvPr>
          <p:cNvPicPr>
            <a:picLocks noChangeAspect="1"/>
          </p:cNvPicPr>
          <p:nvPr/>
        </p:nvPicPr>
        <p:blipFill>
          <a:blip r:embed="rId2"/>
          <a:stretch>
            <a:fillRect/>
          </a:stretch>
        </p:blipFill>
        <p:spPr>
          <a:xfrm>
            <a:off x="2042291" y="1190296"/>
            <a:ext cx="7581900" cy="609600"/>
          </a:xfrm>
          <a:prstGeom prst="rect">
            <a:avLst/>
          </a:prstGeom>
        </p:spPr>
      </p:pic>
      <p:pic>
        <p:nvPicPr>
          <p:cNvPr id="5" name="Picture 4">
            <a:extLst>
              <a:ext uri="{FF2B5EF4-FFF2-40B4-BE49-F238E27FC236}">
                <a16:creationId xmlns:a16="http://schemas.microsoft.com/office/drawing/2014/main" id="{88B91DDA-CF8A-9C4B-81CE-239DF8C1A864}"/>
              </a:ext>
            </a:extLst>
          </p:cNvPr>
          <p:cNvPicPr>
            <a:picLocks noChangeAspect="1"/>
          </p:cNvPicPr>
          <p:nvPr/>
        </p:nvPicPr>
        <p:blipFill>
          <a:blip r:embed="rId3"/>
          <a:stretch>
            <a:fillRect/>
          </a:stretch>
        </p:blipFill>
        <p:spPr>
          <a:xfrm>
            <a:off x="2042291" y="5521873"/>
            <a:ext cx="7581900" cy="495300"/>
          </a:xfrm>
          <a:prstGeom prst="rect">
            <a:avLst/>
          </a:prstGeom>
        </p:spPr>
      </p:pic>
    </p:spTree>
    <p:extLst>
      <p:ext uri="{BB962C8B-B14F-4D97-AF65-F5344CB8AC3E}">
        <p14:creationId xmlns:p14="http://schemas.microsoft.com/office/powerpoint/2010/main" val="1690786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277E1-C8C5-7640-8D1A-94C2825CA223}"/>
              </a:ext>
            </a:extLst>
          </p:cNvPr>
          <p:cNvSpPr>
            <a:spLocks noGrp="1"/>
          </p:cNvSpPr>
          <p:nvPr>
            <p:ph type="title"/>
          </p:nvPr>
        </p:nvSpPr>
        <p:spPr/>
        <p:txBody>
          <a:bodyPr/>
          <a:lstStyle/>
          <a:p>
            <a:r>
              <a:rPr lang="en-US" b="1" dirty="0"/>
              <a:t>Spanning multi-valued relationships</a:t>
            </a:r>
            <a:endParaRPr lang="en-NP" dirty="0"/>
          </a:p>
        </p:txBody>
      </p:sp>
      <p:sp>
        <p:nvSpPr>
          <p:cNvPr id="3" name="Content Placeholder 2">
            <a:extLst>
              <a:ext uri="{FF2B5EF4-FFF2-40B4-BE49-F238E27FC236}">
                <a16:creationId xmlns:a16="http://schemas.microsoft.com/office/drawing/2014/main" id="{03D7292D-E603-C445-A1A1-CDB0D4DAB7D2}"/>
              </a:ext>
            </a:extLst>
          </p:cNvPr>
          <p:cNvSpPr>
            <a:spLocks noGrp="1"/>
          </p:cNvSpPr>
          <p:nvPr>
            <p:ph idx="1"/>
          </p:nvPr>
        </p:nvSpPr>
        <p:spPr>
          <a:xfrm>
            <a:off x="838200" y="1825625"/>
            <a:ext cx="10515600" cy="4554154"/>
          </a:xfrm>
        </p:spPr>
        <p:txBody>
          <a:bodyPr/>
          <a:lstStyle/>
          <a:p>
            <a:r>
              <a:rPr lang="en-US" dirty="0"/>
              <a:t>To select all blogs containing at least one entry from 2008 having </a:t>
            </a:r>
            <a:r>
              <a:rPr lang="en-US" i="1" dirty="0"/>
              <a:t>“Lennon”</a:t>
            </a:r>
            <a:r>
              <a:rPr lang="en-US" dirty="0"/>
              <a:t> in its headline (the same entry satisfying both conditions), we would write:</a:t>
            </a:r>
          </a:p>
          <a:p>
            <a:endParaRPr lang="en-NP" dirty="0"/>
          </a:p>
          <a:p>
            <a:endParaRPr lang="en-NP" dirty="0"/>
          </a:p>
          <a:p>
            <a:r>
              <a:rPr lang="en-US" dirty="0"/>
              <a:t>Otherwise, to perform a more permissive query selecting any blogs with merely </a:t>
            </a:r>
            <a:r>
              <a:rPr lang="en-US" i="1" dirty="0"/>
              <a:t>some</a:t>
            </a:r>
            <a:r>
              <a:rPr lang="en-US" dirty="0"/>
              <a:t> entry with </a:t>
            </a:r>
            <a:r>
              <a:rPr lang="en-US" i="1" dirty="0"/>
              <a:t>“Lennon”</a:t>
            </a:r>
            <a:r>
              <a:rPr lang="en-US" dirty="0"/>
              <a:t> in its headline and </a:t>
            </a:r>
            <a:r>
              <a:rPr lang="en-US" i="1" dirty="0"/>
              <a:t>some</a:t>
            </a:r>
            <a:r>
              <a:rPr lang="en-US" dirty="0"/>
              <a:t> entry from 2008, we would write:</a:t>
            </a:r>
          </a:p>
          <a:p>
            <a:endParaRPr lang="en-NP" dirty="0"/>
          </a:p>
        </p:txBody>
      </p:sp>
      <p:pic>
        <p:nvPicPr>
          <p:cNvPr id="4" name="Picture 3">
            <a:extLst>
              <a:ext uri="{FF2B5EF4-FFF2-40B4-BE49-F238E27FC236}">
                <a16:creationId xmlns:a16="http://schemas.microsoft.com/office/drawing/2014/main" id="{0820A9C3-12BD-7647-97D3-50D681705A1B}"/>
              </a:ext>
            </a:extLst>
          </p:cNvPr>
          <p:cNvPicPr>
            <a:picLocks noChangeAspect="1"/>
          </p:cNvPicPr>
          <p:nvPr/>
        </p:nvPicPr>
        <p:blipFill>
          <a:blip r:embed="rId2"/>
          <a:stretch>
            <a:fillRect/>
          </a:stretch>
        </p:blipFill>
        <p:spPr>
          <a:xfrm>
            <a:off x="1365250" y="3294993"/>
            <a:ext cx="9461500" cy="457200"/>
          </a:xfrm>
          <a:prstGeom prst="rect">
            <a:avLst/>
          </a:prstGeom>
        </p:spPr>
      </p:pic>
      <p:pic>
        <p:nvPicPr>
          <p:cNvPr id="5" name="Picture 4">
            <a:extLst>
              <a:ext uri="{FF2B5EF4-FFF2-40B4-BE49-F238E27FC236}">
                <a16:creationId xmlns:a16="http://schemas.microsoft.com/office/drawing/2014/main" id="{435635B3-76FE-2A44-9AB6-07A7B0F7C7B2}"/>
              </a:ext>
            </a:extLst>
          </p:cNvPr>
          <p:cNvPicPr>
            <a:picLocks noChangeAspect="1"/>
          </p:cNvPicPr>
          <p:nvPr/>
        </p:nvPicPr>
        <p:blipFill>
          <a:blip r:embed="rId3"/>
          <a:stretch>
            <a:fillRect/>
          </a:stretch>
        </p:blipFill>
        <p:spPr>
          <a:xfrm>
            <a:off x="1035050" y="5539827"/>
            <a:ext cx="9791700" cy="508000"/>
          </a:xfrm>
          <a:prstGeom prst="rect">
            <a:avLst/>
          </a:prstGeom>
        </p:spPr>
      </p:pic>
    </p:spTree>
    <p:extLst>
      <p:ext uri="{BB962C8B-B14F-4D97-AF65-F5344CB8AC3E}">
        <p14:creationId xmlns:p14="http://schemas.microsoft.com/office/powerpoint/2010/main" val="1243619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C708-8195-AE4E-8314-ED8C9CB9A2E8}"/>
              </a:ext>
            </a:extLst>
          </p:cNvPr>
          <p:cNvSpPr>
            <a:spLocks noGrp="1"/>
          </p:cNvSpPr>
          <p:nvPr>
            <p:ph type="title"/>
          </p:nvPr>
        </p:nvSpPr>
        <p:spPr/>
        <p:txBody>
          <a:bodyPr/>
          <a:lstStyle/>
          <a:p>
            <a:r>
              <a:rPr lang="en-NP" dirty="0"/>
              <a:t>Django-Admin</a:t>
            </a:r>
          </a:p>
        </p:txBody>
      </p:sp>
      <p:sp>
        <p:nvSpPr>
          <p:cNvPr id="3" name="Content Placeholder 2">
            <a:extLst>
              <a:ext uri="{FF2B5EF4-FFF2-40B4-BE49-F238E27FC236}">
                <a16:creationId xmlns:a16="http://schemas.microsoft.com/office/drawing/2014/main" id="{7D0B320F-C838-864F-876D-9AC875C70191}"/>
              </a:ext>
            </a:extLst>
          </p:cNvPr>
          <p:cNvSpPr>
            <a:spLocks noGrp="1"/>
          </p:cNvSpPr>
          <p:nvPr>
            <p:ph idx="1"/>
          </p:nvPr>
        </p:nvSpPr>
        <p:spPr/>
        <p:txBody>
          <a:bodyPr/>
          <a:lstStyle/>
          <a:p>
            <a:r>
              <a:rPr lang="en-US" b="1" dirty="0"/>
              <a:t>Philosophy</a:t>
            </a:r>
          </a:p>
          <a:p>
            <a:r>
              <a:rPr lang="en-US" dirty="0"/>
              <a:t>Generating admin sites for your staff or clients to add, change, and delete content is tedious work that doesn’t require much creativity. For that reason, Django entirely automates creation of admin interfaces for models.</a:t>
            </a:r>
          </a:p>
          <a:p>
            <a:r>
              <a:rPr lang="en-US" dirty="0"/>
              <a:t>The admin isn’t intended to be used by site visitors. It’s for site managers.</a:t>
            </a:r>
            <a:endParaRPr lang="en-NP" dirty="0"/>
          </a:p>
        </p:txBody>
      </p:sp>
    </p:spTree>
    <p:extLst>
      <p:ext uri="{BB962C8B-B14F-4D97-AF65-F5344CB8AC3E}">
        <p14:creationId xmlns:p14="http://schemas.microsoft.com/office/powerpoint/2010/main" val="1928166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4A279-1411-C14E-A35A-FF3BA987030D}"/>
              </a:ext>
            </a:extLst>
          </p:cNvPr>
          <p:cNvSpPr>
            <a:spLocks noGrp="1"/>
          </p:cNvSpPr>
          <p:nvPr>
            <p:ph idx="1"/>
          </p:nvPr>
        </p:nvSpPr>
        <p:spPr>
          <a:xfrm>
            <a:off x="838200" y="504497"/>
            <a:ext cx="10515600" cy="5672466"/>
          </a:xfrm>
        </p:spPr>
        <p:txBody>
          <a:bodyPr/>
          <a:lstStyle/>
          <a:p>
            <a:r>
              <a:rPr lang="en-US" b="1" dirty="0"/>
              <a:t>Creating an admin user</a:t>
            </a:r>
            <a:r>
              <a:rPr lang="en-NP" b="1" dirty="0"/>
              <a:t>:</a:t>
            </a:r>
          </a:p>
          <a:p>
            <a:r>
              <a:rPr lang="en-US" dirty="0"/>
              <a:t>First we’ll need to create a user who can login to the admin site:</a:t>
            </a:r>
          </a:p>
          <a:p>
            <a:endParaRPr lang="en-US" b="1" dirty="0"/>
          </a:p>
          <a:p>
            <a:endParaRPr lang="en-US" b="1" dirty="0"/>
          </a:p>
          <a:p>
            <a:r>
              <a:rPr lang="en-US" dirty="0"/>
              <a:t>Enter your desired username and press enter, desired email address and press enter</a:t>
            </a:r>
          </a:p>
          <a:p>
            <a:r>
              <a:rPr lang="en-US" dirty="0"/>
              <a:t>The final step is to enter your password. You will be asked to enter your password twice, the second time as a confirmation of the first.</a:t>
            </a:r>
          </a:p>
          <a:p>
            <a:endParaRPr lang="en-NP" b="1" dirty="0"/>
          </a:p>
          <a:p>
            <a:endParaRPr lang="en-US" b="1" dirty="0"/>
          </a:p>
        </p:txBody>
      </p:sp>
      <p:pic>
        <p:nvPicPr>
          <p:cNvPr id="4" name="Picture 3">
            <a:extLst>
              <a:ext uri="{FF2B5EF4-FFF2-40B4-BE49-F238E27FC236}">
                <a16:creationId xmlns:a16="http://schemas.microsoft.com/office/drawing/2014/main" id="{FB39A44D-F1B4-654C-9B94-C6B66CC21201}"/>
              </a:ext>
            </a:extLst>
          </p:cNvPr>
          <p:cNvPicPr>
            <a:picLocks noChangeAspect="1"/>
          </p:cNvPicPr>
          <p:nvPr/>
        </p:nvPicPr>
        <p:blipFill>
          <a:blip r:embed="rId2"/>
          <a:stretch>
            <a:fillRect/>
          </a:stretch>
        </p:blipFill>
        <p:spPr>
          <a:xfrm>
            <a:off x="3399878" y="1720193"/>
            <a:ext cx="4635500" cy="558800"/>
          </a:xfrm>
          <a:prstGeom prst="rect">
            <a:avLst/>
          </a:prstGeom>
        </p:spPr>
      </p:pic>
      <p:pic>
        <p:nvPicPr>
          <p:cNvPr id="5" name="Picture 4">
            <a:extLst>
              <a:ext uri="{FF2B5EF4-FFF2-40B4-BE49-F238E27FC236}">
                <a16:creationId xmlns:a16="http://schemas.microsoft.com/office/drawing/2014/main" id="{2676C2A8-EDD1-1047-8B81-3C41A8514D1E}"/>
              </a:ext>
            </a:extLst>
          </p:cNvPr>
          <p:cNvPicPr>
            <a:picLocks noChangeAspect="1"/>
          </p:cNvPicPr>
          <p:nvPr/>
        </p:nvPicPr>
        <p:blipFill>
          <a:blip r:embed="rId3"/>
          <a:stretch>
            <a:fillRect/>
          </a:stretch>
        </p:blipFill>
        <p:spPr>
          <a:xfrm>
            <a:off x="3399878" y="4900447"/>
            <a:ext cx="4635500" cy="609600"/>
          </a:xfrm>
          <a:prstGeom prst="rect">
            <a:avLst/>
          </a:prstGeom>
        </p:spPr>
      </p:pic>
    </p:spTree>
    <p:extLst>
      <p:ext uri="{BB962C8B-B14F-4D97-AF65-F5344CB8AC3E}">
        <p14:creationId xmlns:p14="http://schemas.microsoft.com/office/powerpoint/2010/main" val="3139573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47340-C21C-B741-BA66-8944008D8F9B}"/>
              </a:ext>
            </a:extLst>
          </p:cNvPr>
          <p:cNvSpPr>
            <a:spLocks noGrp="1"/>
          </p:cNvSpPr>
          <p:nvPr>
            <p:ph type="title"/>
          </p:nvPr>
        </p:nvSpPr>
        <p:spPr/>
        <p:txBody>
          <a:bodyPr/>
          <a:lstStyle/>
          <a:p>
            <a:r>
              <a:rPr lang="en-NP" dirty="0"/>
              <a:t>Goto : </a:t>
            </a:r>
            <a:r>
              <a:rPr lang="en-US" dirty="0">
                <a:hlinkClick r:id="rId2"/>
              </a:rPr>
              <a:t>http://127.0.0.1:8000/admin/</a:t>
            </a:r>
            <a:endParaRPr lang="en-NP" dirty="0"/>
          </a:p>
        </p:txBody>
      </p:sp>
      <p:sp>
        <p:nvSpPr>
          <p:cNvPr id="3" name="Content Placeholder 2">
            <a:extLst>
              <a:ext uri="{FF2B5EF4-FFF2-40B4-BE49-F238E27FC236}">
                <a16:creationId xmlns:a16="http://schemas.microsoft.com/office/drawing/2014/main" id="{C218AA67-5DE8-D442-BAEB-A5ACB9C85686}"/>
              </a:ext>
            </a:extLst>
          </p:cNvPr>
          <p:cNvSpPr>
            <a:spLocks noGrp="1"/>
          </p:cNvSpPr>
          <p:nvPr>
            <p:ph idx="1"/>
          </p:nvPr>
        </p:nvSpPr>
        <p:spPr/>
        <p:txBody>
          <a:bodyPr/>
          <a:lstStyle/>
          <a:p>
            <a:endParaRPr lang="en-NP" dirty="0"/>
          </a:p>
        </p:txBody>
      </p:sp>
      <p:pic>
        <p:nvPicPr>
          <p:cNvPr id="4" name="Picture 3">
            <a:extLst>
              <a:ext uri="{FF2B5EF4-FFF2-40B4-BE49-F238E27FC236}">
                <a16:creationId xmlns:a16="http://schemas.microsoft.com/office/drawing/2014/main" id="{DAADEE6E-E19C-654F-B5A2-B1EC9C758505}"/>
              </a:ext>
            </a:extLst>
          </p:cNvPr>
          <p:cNvPicPr>
            <a:picLocks noChangeAspect="1"/>
          </p:cNvPicPr>
          <p:nvPr/>
        </p:nvPicPr>
        <p:blipFill>
          <a:blip r:embed="rId3"/>
          <a:stretch>
            <a:fillRect/>
          </a:stretch>
        </p:blipFill>
        <p:spPr>
          <a:xfrm>
            <a:off x="3473450" y="2032794"/>
            <a:ext cx="5245100" cy="3937000"/>
          </a:xfrm>
          <a:prstGeom prst="rect">
            <a:avLst/>
          </a:prstGeom>
        </p:spPr>
      </p:pic>
    </p:spTree>
    <p:extLst>
      <p:ext uri="{BB962C8B-B14F-4D97-AF65-F5344CB8AC3E}">
        <p14:creationId xmlns:p14="http://schemas.microsoft.com/office/powerpoint/2010/main" val="2258913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7E082-32B6-3E41-9BF5-768FBF1B6B67}"/>
              </a:ext>
            </a:extLst>
          </p:cNvPr>
          <p:cNvSpPr>
            <a:spLocks noGrp="1"/>
          </p:cNvSpPr>
          <p:nvPr>
            <p:ph idx="1"/>
          </p:nvPr>
        </p:nvSpPr>
        <p:spPr>
          <a:xfrm>
            <a:off x="838200" y="557048"/>
            <a:ext cx="10515600" cy="5619915"/>
          </a:xfrm>
        </p:spPr>
        <p:txBody>
          <a:bodyPr>
            <a:normAutofit fontScale="92500" lnSpcReduction="10000"/>
          </a:bodyPr>
          <a:lstStyle/>
          <a:p>
            <a:r>
              <a:rPr lang="en-NP" dirty="0"/>
              <a:t>Login with the username and password we have set earlier:</a:t>
            </a:r>
          </a:p>
          <a:p>
            <a:endParaRPr lang="en-NP" dirty="0"/>
          </a:p>
          <a:p>
            <a:endParaRPr lang="en-NP" dirty="0"/>
          </a:p>
          <a:p>
            <a:endParaRPr lang="en-NP" dirty="0"/>
          </a:p>
          <a:p>
            <a:endParaRPr lang="en-NP" dirty="0"/>
          </a:p>
          <a:p>
            <a:endParaRPr lang="en-NP" dirty="0"/>
          </a:p>
          <a:p>
            <a:endParaRPr lang="en-NP" dirty="0"/>
          </a:p>
          <a:p>
            <a:endParaRPr lang="en-NP" dirty="0"/>
          </a:p>
          <a:p>
            <a:endParaRPr lang="en-NP" dirty="0"/>
          </a:p>
          <a:p>
            <a:endParaRPr lang="en-NP" dirty="0"/>
          </a:p>
          <a:p>
            <a:r>
              <a:rPr lang="en-US" dirty="0"/>
              <a:t>You should see a few types of editable content: groups and users. They are provided by </a:t>
            </a:r>
            <a:r>
              <a:rPr lang="en-US" dirty="0">
                <a:hlinkClick r:id="rId2" tooltip="django.contrib.auth: Django's authentication framework."/>
              </a:rPr>
              <a:t>django.contrib.auth</a:t>
            </a:r>
            <a:r>
              <a:rPr lang="en-US" dirty="0"/>
              <a:t>, the authentication framework shipped by Django.</a:t>
            </a:r>
          </a:p>
          <a:p>
            <a:pPr marL="0" indent="0">
              <a:buNone/>
            </a:pPr>
            <a:endParaRPr lang="en-US" dirty="0"/>
          </a:p>
        </p:txBody>
      </p:sp>
      <p:pic>
        <p:nvPicPr>
          <p:cNvPr id="4" name="Picture 3">
            <a:extLst>
              <a:ext uri="{FF2B5EF4-FFF2-40B4-BE49-F238E27FC236}">
                <a16:creationId xmlns:a16="http://schemas.microsoft.com/office/drawing/2014/main" id="{FB562AB3-5618-2747-9979-A5CB3006D192}"/>
              </a:ext>
            </a:extLst>
          </p:cNvPr>
          <p:cNvPicPr>
            <a:picLocks noChangeAspect="1"/>
          </p:cNvPicPr>
          <p:nvPr/>
        </p:nvPicPr>
        <p:blipFill>
          <a:blip r:embed="rId3"/>
          <a:stretch>
            <a:fillRect/>
          </a:stretch>
        </p:blipFill>
        <p:spPr>
          <a:xfrm>
            <a:off x="812800" y="1424808"/>
            <a:ext cx="10541000" cy="3314700"/>
          </a:xfrm>
          <a:prstGeom prst="rect">
            <a:avLst/>
          </a:prstGeom>
        </p:spPr>
      </p:pic>
    </p:spTree>
    <p:extLst>
      <p:ext uri="{BB962C8B-B14F-4D97-AF65-F5344CB8AC3E}">
        <p14:creationId xmlns:p14="http://schemas.microsoft.com/office/powerpoint/2010/main" val="947139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ED0E-3F9B-7A4D-AD3E-D1A85E176FDA}"/>
              </a:ext>
            </a:extLst>
          </p:cNvPr>
          <p:cNvSpPr>
            <a:spLocks noGrp="1"/>
          </p:cNvSpPr>
          <p:nvPr>
            <p:ph type="title"/>
          </p:nvPr>
        </p:nvSpPr>
        <p:spPr/>
        <p:txBody>
          <a:bodyPr/>
          <a:lstStyle/>
          <a:p>
            <a:r>
              <a:rPr lang="en-US" b="1" dirty="0"/>
              <a:t>Make the poll app modifiable in the admin</a:t>
            </a:r>
            <a:endParaRPr lang="en-NP" dirty="0"/>
          </a:p>
        </p:txBody>
      </p:sp>
      <p:sp>
        <p:nvSpPr>
          <p:cNvPr id="3" name="Content Placeholder 2">
            <a:extLst>
              <a:ext uri="{FF2B5EF4-FFF2-40B4-BE49-F238E27FC236}">
                <a16:creationId xmlns:a16="http://schemas.microsoft.com/office/drawing/2014/main" id="{FF324969-2CC4-FC49-8423-256780E0E586}"/>
              </a:ext>
            </a:extLst>
          </p:cNvPr>
          <p:cNvSpPr>
            <a:spLocks noGrp="1"/>
          </p:cNvSpPr>
          <p:nvPr>
            <p:ph idx="1"/>
          </p:nvPr>
        </p:nvSpPr>
        <p:spPr/>
        <p:txBody>
          <a:bodyPr/>
          <a:lstStyle/>
          <a:p>
            <a:r>
              <a:rPr lang="en-US" dirty="0"/>
              <a:t>But where’s our poll app? It’s not displayed on the admin index page.</a:t>
            </a:r>
          </a:p>
          <a:p>
            <a:r>
              <a:rPr lang="en-US" dirty="0"/>
              <a:t>Only one more thing to do: we need to tell the admin that Question objects have an admin interface. </a:t>
            </a:r>
          </a:p>
          <a:p>
            <a:r>
              <a:rPr lang="en-US" dirty="0"/>
              <a:t>To do this, open the polls/</a:t>
            </a:r>
            <a:r>
              <a:rPr lang="en-US" dirty="0" err="1"/>
              <a:t>admin.py</a:t>
            </a:r>
            <a:r>
              <a:rPr lang="en-US" dirty="0"/>
              <a:t> file, and edit it to look like this:</a:t>
            </a:r>
          </a:p>
          <a:p>
            <a:endParaRPr lang="en-US" dirty="0"/>
          </a:p>
          <a:p>
            <a:endParaRPr lang="en-US" dirty="0"/>
          </a:p>
          <a:p>
            <a:endParaRPr lang="en-NP" dirty="0"/>
          </a:p>
        </p:txBody>
      </p:sp>
      <p:pic>
        <p:nvPicPr>
          <p:cNvPr id="4" name="Picture 3">
            <a:extLst>
              <a:ext uri="{FF2B5EF4-FFF2-40B4-BE49-F238E27FC236}">
                <a16:creationId xmlns:a16="http://schemas.microsoft.com/office/drawing/2014/main" id="{5E44FBE4-3F94-7842-901E-D3239624DFBA}"/>
              </a:ext>
            </a:extLst>
          </p:cNvPr>
          <p:cNvPicPr>
            <a:picLocks noChangeAspect="1"/>
          </p:cNvPicPr>
          <p:nvPr/>
        </p:nvPicPr>
        <p:blipFill>
          <a:blip r:embed="rId2"/>
          <a:stretch>
            <a:fillRect/>
          </a:stretch>
        </p:blipFill>
        <p:spPr>
          <a:xfrm>
            <a:off x="3131426" y="3873281"/>
            <a:ext cx="5067300" cy="2222500"/>
          </a:xfrm>
          <a:prstGeom prst="rect">
            <a:avLst/>
          </a:prstGeom>
        </p:spPr>
      </p:pic>
    </p:spTree>
    <p:extLst>
      <p:ext uri="{BB962C8B-B14F-4D97-AF65-F5344CB8AC3E}">
        <p14:creationId xmlns:p14="http://schemas.microsoft.com/office/powerpoint/2010/main" val="3363150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902E66-AF15-9946-833D-77647E4C8C84}"/>
              </a:ext>
            </a:extLst>
          </p:cNvPr>
          <p:cNvSpPr>
            <a:spLocks noGrp="1"/>
          </p:cNvSpPr>
          <p:nvPr>
            <p:ph idx="1"/>
          </p:nvPr>
        </p:nvSpPr>
        <p:spPr>
          <a:xfrm>
            <a:off x="838200" y="493986"/>
            <a:ext cx="10515600" cy="5682977"/>
          </a:xfrm>
        </p:spPr>
        <p:txBody>
          <a:bodyPr/>
          <a:lstStyle/>
          <a:p>
            <a:r>
              <a:rPr lang="en-US" dirty="0"/>
              <a:t>R</a:t>
            </a:r>
            <a:r>
              <a:rPr lang="en-NP" dirty="0"/>
              <a:t>efresh the admin page:</a:t>
            </a:r>
          </a:p>
        </p:txBody>
      </p:sp>
      <p:pic>
        <p:nvPicPr>
          <p:cNvPr id="4" name="Picture 3">
            <a:extLst>
              <a:ext uri="{FF2B5EF4-FFF2-40B4-BE49-F238E27FC236}">
                <a16:creationId xmlns:a16="http://schemas.microsoft.com/office/drawing/2014/main" id="{F22D7FFB-F76D-214A-98A1-D5E08E8D5802}"/>
              </a:ext>
            </a:extLst>
          </p:cNvPr>
          <p:cNvPicPr>
            <a:picLocks noChangeAspect="1"/>
          </p:cNvPicPr>
          <p:nvPr/>
        </p:nvPicPr>
        <p:blipFill>
          <a:blip r:embed="rId2"/>
          <a:stretch>
            <a:fillRect/>
          </a:stretch>
        </p:blipFill>
        <p:spPr>
          <a:xfrm>
            <a:off x="1022350" y="1892300"/>
            <a:ext cx="10147300" cy="3073400"/>
          </a:xfrm>
          <a:prstGeom prst="rect">
            <a:avLst/>
          </a:prstGeom>
        </p:spPr>
      </p:pic>
    </p:spTree>
    <p:extLst>
      <p:ext uri="{BB962C8B-B14F-4D97-AF65-F5344CB8AC3E}">
        <p14:creationId xmlns:p14="http://schemas.microsoft.com/office/powerpoint/2010/main" val="1081455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DA3A5D-4C5F-DA4D-B85E-DBF39A49B284}"/>
              </a:ext>
            </a:extLst>
          </p:cNvPr>
          <p:cNvSpPr>
            <a:spLocks noGrp="1"/>
          </p:cNvSpPr>
          <p:nvPr>
            <p:ph idx="1"/>
          </p:nvPr>
        </p:nvSpPr>
        <p:spPr>
          <a:xfrm>
            <a:off x="838200" y="641131"/>
            <a:ext cx="10515600" cy="5535832"/>
          </a:xfrm>
        </p:spPr>
        <p:txBody>
          <a:bodyPr/>
          <a:lstStyle/>
          <a:p>
            <a:r>
              <a:rPr lang="en-US" dirty="0"/>
              <a:t>Click “Questions”. Now you’re at the “change list” page for questions. </a:t>
            </a:r>
          </a:p>
          <a:p>
            <a:r>
              <a:rPr lang="en-US" dirty="0"/>
              <a:t>This page displays all the questions in the database and lets you choose one to change it.</a:t>
            </a:r>
            <a:br>
              <a:rPr lang="en-US" dirty="0"/>
            </a:br>
            <a:endParaRPr lang="en-NP" dirty="0"/>
          </a:p>
        </p:txBody>
      </p:sp>
      <p:pic>
        <p:nvPicPr>
          <p:cNvPr id="4" name="Picture 3">
            <a:extLst>
              <a:ext uri="{FF2B5EF4-FFF2-40B4-BE49-F238E27FC236}">
                <a16:creationId xmlns:a16="http://schemas.microsoft.com/office/drawing/2014/main" id="{22AAE9D9-243D-744F-844B-3329F11E21EC}"/>
              </a:ext>
            </a:extLst>
          </p:cNvPr>
          <p:cNvPicPr>
            <a:picLocks noChangeAspect="1"/>
          </p:cNvPicPr>
          <p:nvPr/>
        </p:nvPicPr>
        <p:blipFill>
          <a:blip r:embed="rId2"/>
          <a:stretch>
            <a:fillRect/>
          </a:stretch>
        </p:blipFill>
        <p:spPr>
          <a:xfrm>
            <a:off x="838200" y="2743637"/>
            <a:ext cx="10566400" cy="3073400"/>
          </a:xfrm>
          <a:prstGeom prst="rect">
            <a:avLst/>
          </a:prstGeom>
        </p:spPr>
      </p:pic>
    </p:spTree>
    <p:extLst>
      <p:ext uri="{BB962C8B-B14F-4D97-AF65-F5344CB8AC3E}">
        <p14:creationId xmlns:p14="http://schemas.microsoft.com/office/powerpoint/2010/main" val="3122745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907619-4222-524C-AB76-BF1E8D644D17}"/>
              </a:ext>
            </a:extLst>
          </p:cNvPr>
          <p:cNvSpPr>
            <a:spLocks noGrp="1"/>
          </p:cNvSpPr>
          <p:nvPr>
            <p:ph idx="1"/>
          </p:nvPr>
        </p:nvSpPr>
        <p:spPr>
          <a:xfrm>
            <a:off x="838200" y="388883"/>
            <a:ext cx="10515600" cy="5788080"/>
          </a:xfrm>
        </p:spPr>
        <p:txBody>
          <a:bodyPr/>
          <a:lstStyle/>
          <a:p>
            <a:r>
              <a:rPr lang="en-US" dirty="0"/>
              <a:t>Click the “What’s up?” question to edit it:</a:t>
            </a:r>
          </a:p>
          <a:p>
            <a:pPr marL="0" indent="0">
              <a:buNone/>
            </a:pPr>
            <a:br>
              <a:rPr lang="en-US" dirty="0"/>
            </a:br>
            <a:endParaRPr lang="en-NP" dirty="0"/>
          </a:p>
        </p:txBody>
      </p:sp>
      <p:pic>
        <p:nvPicPr>
          <p:cNvPr id="4" name="Picture 3">
            <a:extLst>
              <a:ext uri="{FF2B5EF4-FFF2-40B4-BE49-F238E27FC236}">
                <a16:creationId xmlns:a16="http://schemas.microsoft.com/office/drawing/2014/main" id="{711D45AC-161A-9A40-9051-D377D0149306}"/>
              </a:ext>
            </a:extLst>
          </p:cNvPr>
          <p:cNvPicPr>
            <a:picLocks noChangeAspect="1"/>
          </p:cNvPicPr>
          <p:nvPr/>
        </p:nvPicPr>
        <p:blipFill>
          <a:blip r:embed="rId2"/>
          <a:stretch>
            <a:fillRect/>
          </a:stretch>
        </p:blipFill>
        <p:spPr>
          <a:xfrm>
            <a:off x="978338" y="1654282"/>
            <a:ext cx="10235324" cy="3974883"/>
          </a:xfrm>
          <a:prstGeom prst="rect">
            <a:avLst/>
          </a:prstGeom>
        </p:spPr>
      </p:pic>
    </p:spTree>
    <p:extLst>
      <p:ext uri="{BB962C8B-B14F-4D97-AF65-F5344CB8AC3E}">
        <p14:creationId xmlns:p14="http://schemas.microsoft.com/office/powerpoint/2010/main" val="42419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962AC7-6929-5D43-9602-B38330EF671D}"/>
              </a:ext>
            </a:extLst>
          </p:cNvPr>
          <p:cNvPicPr>
            <a:picLocks noChangeAspect="1"/>
          </p:cNvPicPr>
          <p:nvPr/>
        </p:nvPicPr>
        <p:blipFill>
          <a:blip r:embed="rId2"/>
          <a:stretch>
            <a:fillRect/>
          </a:stretch>
        </p:blipFill>
        <p:spPr>
          <a:xfrm>
            <a:off x="0" y="0"/>
            <a:ext cx="12191999" cy="6835484"/>
          </a:xfrm>
          <a:prstGeom prst="rect">
            <a:avLst/>
          </a:prstGeom>
        </p:spPr>
      </p:pic>
    </p:spTree>
    <p:extLst>
      <p:ext uri="{BB962C8B-B14F-4D97-AF65-F5344CB8AC3E}">
        <p14:creationId xmlns:p14="http://schemas.microsoft.com/office/powerpoint/2010/main" val="2675140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6C33-067F-B24D-B283-59EEFD9748CA}"/>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EDCD3DDA-84C8-DD41-A9CA-5D99B5208C76}"/>
              </a:ext>
            </a:extLst>
          </p:cNvPr>
          <p:cNvSpPr>
            <a:spLocks noGrp="1"/>
          </p:cNvSpPr>
          <p:nvPr>
            <p:ph idx="1"/>
          </p:nvPr>
        </p:nvSpPr>
        <p:spPr/>
        <p:txBody>
          <a:bodyPr/>
          <a:lstStyle/>
          <a:p>
            <a:r>
              <a:rPr lang="en-US" dirty="0"/>
              <a:t>The form is automatically generated from the Question model.</a:t>
            </a:r>
          </a:p>
          <a:p>
            <a:r>
              <a:rPr lang="en-US" dirty="0"/>
              <a:t>The different model field types (</a:t>
            </a:r>
            <a:r>
              <a:rPr lang="en-US" dirty="0">
                <a:hlinkClick r:id="rId2" tooltip="django.db.models.DateTimeField"/>
              </a:rPr>
              <a:t>DateTimeField</a:t>
            </a:r>
            <a:r>
              <a:rPr lang="en-US" dirty="0"/>
              <a:t>, </a:t>
            </a:r>
            <a:r>
              <a:rPr lang="en-US" dirty="0">
                <a:hlinkClick r:id="rId3" tooltip="django.db.models.CharField"/>
              </a:rPr>
              <a:t>CharField</a:t>
            </a:r>
            <a:r>
              <a:rPr lang="en-US" dirty="0"/>
              <a:t>) correspond to the appropriate HTML input widget. Each type of field knows how to display itself in the Django admin.</a:t>
            </a:r>
          </a:p>
          <a:p>
            <a:pPr marL="0" indent="0">
              <a:buNone/>
            </a:pPr>
            <a:br>
              <a:rPr lang="en-US" dirty="0"/>
            </a:br>
            <a:endParaRPr lang="en-NP" dirty="0"/>
          </a:p>
        </p:txBody>
      </p:sp>
    </p:spTree>
    <p:extLst>
      <p:ext uri="{BB962C8B-B14F-4D97-AF65-F5344CB8AC3E}">
        <p14:creationId xmlns:p14="http://schemas.microsoft.com/office/powerpoint/2010/main" val="4191432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E53B-93AD-B14D-9CE7-8B9B369FF58B}"/>
              </a:ext>
            </a:extLst>
          </p:cNvPr>
          <p:cNvSpPr>
            <a:spLocks noGrp="1"/>
          </p:cNvSpPr>
          <p:nvPr>
            <p:ph type="title"/>
          </p:nvPr>
        </p:nvSpPr>
        <p:spPr/>
        <p:txBody>
          <a:bodyPr/>
          <a:lstStyle/>
          <a:p>
            <a:r>
              <a:rPr lang="en-NP" dirty="0"/>
              <a:t>Views</a:t>
            </a:r>
          </a:p>
        </p:txBody>
      </p:sp>
      <p:sp>
        <p:nvSpPr>
          <p:cNvPr id="3" name="Content Placeholder 2">
            <a:extLst>
              <a:ext uri="{FF2B5EF4-FFF2-40B4-BE49-F238E27FC236}">
                <a16:creationId xmlns:a16="http://schemas.microsoft.com/office/drawing/2014/main" id="{595EE5A2-DA1C-7E48-B290-9C53AF28BFFB}"/>
              </a:ext>
            </a:extLst>
          </p:cNvPr>
          <p:cNvSpPr>
            <a:spLocks noGrp="1"/>
          </p:cNvSpPr>
          <p:nvPr>
            <p:ph idx="1"/>
          </p:nvPr>
        </p:nvSpPr>
        <p:spPr/>
        <p:txBody>
          <a:bodyPr>
            <a:normAutofit/>
          </a:bodyPr>
          <a:lstStyle/>
          <a:p>
            <a:r>
              <a:rPr lang="en-US" dirty="0"/>
              <a:t>A view is a “type” of web page in your Django application that generally serves a specific function and has a specific template.</a:t>
            </a:r>
          </a:p>
          <a:p>
            <a:r>
              <a:rPr lang="en-US" dirty="0"/>
              <a:t>A simple BLOG app may have following views:</a:t>
            </a:r>
          </a:p>
          <a:p>
            <a:pPr lvl="1"/>
            <a:r>
              <a:rPr lang="en-US" dirty="0"/>
              <a:t>Blog homepage – displays the latest few entries.</a:t>
            </a:r>
          </a:p>
          <a:p>
            <a:pPr lvl="1"/>
            <a:r>
              <a:rPr lang="en-US" dirty="0"/>
              <a:t>Entry “detail” page – permalink page for a single entry.</a:t>
            </a:r>
          </a:p>
          <a:p>
            <a:pPr lvl="1"/>
            <a:r>
              <a:rPr lang="en-US" dirty="0"/>
              <a:t>Year-based archive page – displays all months with entries in the given year.</a:t>
            </a:r>
          </a:p>
          <a:p>
            <a:pPr lvl="1"/>
            <a:r>
              <a:rPr lang="en-US" dirty="0"/>
              <a:t>Month-based archive page – displays all days with entries in the given month.</a:t>
            </a:r>
          </a:p>
          <a:p>
            <a:pPr lvl="1"/>
            <a:r>
              <a:rPr lang="en-US" dirty="0"/>
              <a:t>Day-based archive page – displays all entries in the given day.</a:t>
            </a:r>
          </a:p>
          <a:p>
            <a:pPr lvl="1"/>
            <a:r>
              <a:rPr lang="en-US" dirty="0"/>
              <a:t>Comment action – handles posting comments to a given entry.</a:t>
            </a:r>
          </a:p>
          <a:p>
            <a:endParaRPr lang="en-NP" dirty="0"/>
          </a:p>
        </p:txBody>
      </p:sp>
    </p:spTree>
    <p:extLst>
      <p:ext uri="{BB962C8B-B14F-4D97-AF65-F5344CB8AC3E}">
        <p14:creationId xmlns:p14="http://schemas.microsoft.com/office/powerpoint/2010/main" val="513704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F35C4-4074-6945-B674-827D4FA7DA0A}"/>
              </a:ext>
            </a:extLst>
          </p:cNvPr>
          <p:cNvSpPr>
            <a:spLocks noGrp="1"/>
          </p:cNvSpPr>
          <p:nvPr>
            <p:ph idx="1"/>
          </p:nvPr>
        </p:nvSpPr>
        <p:spPr>
          <a:xfrm>
            <a:off x="838200" y="578069"/>
            <a:ext cx="10515600" cy="5598894"/>
          </a:xfrm>
        </p:spPr>
        <p:txBody>
          <a:bodyPr/>
          <a:lstStyle/>
          <a:p>
            <a:r>
              <a:rPr lang="en-US" dirty="0"/>
              <a:t>In our poll application, we’ll have the following four views:</a:t>
            </a:r>
          </a:p>
          <a:p>
            <a:r>
              <a:rPr lang="en-US" dirty="0"/>
              <a:t>Question “index” page – displays the latest few questions.</a:t>
            </a:r>
          </a:p>
          <a:p>
            <a:r>
              <a:rPr lang="en-US" dirty="0"/>
              <a:t>Question “detail” page – displays a question text, with no results but with a form to vote.</a:t>
            </a:r>
          </a:p>
          <a:p>
            <a:r>
              <a:rPr lang="en-US" dirty="0"/>
              <a:t>Question “results” page – displays results for a particular question.</a:t>
            </a:r>
          </a:p>
          <a:p>
            <a:r>
              <a:rPr lang="en-US" dirty="0"/>
              <a:t>Vote action – handles voting for a particular choice in a particular question.</a:t>
            </a:r>
          </a:p>
          <a:p>
            <a:pPr marL="0" indent="0">
              <a:buNone/>
            </a:pPr>
            <a:endParaRPr lang="en-US" dirty="0"/>
          </a:p>
          <a:p>
            <a:pPr marL="0" indent="0">
              <a:buNone/>
            </a:pPr>
            <a:r>
              <a:rPr lang="en-US" dirty="0"/>
              <a:t>In Django, web pages and other content are delivered by views. </a:t>
            </a:r>
            <a:br>
              <a:rPr lang="en-US" dirty="0"/>
            </a:br>
            <a:endParaRPr lang="en-US" dirty="0"/>
          </a:p>
          <a:p>
            <a:endParaRPr lang="en-NP" dirty="0"/>
          </a:p>
        </p:txBody>
      </p:sp>
    </p:spTree>
    <p:extLst>
      <p:ext uri="{BB962C8B-B14F-4D97-AF65-F5344CB8AC3E}">
        <p14:creationId xmlns:p14="http://schemas.microsoft.com/office/powerpoint/2010/main" val="2707688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678C-64DA-3447-B372-05E601FA82EE}"/>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5AA735A6-71E1-6B43-9952-2955F17064D4}"/>
              </a:ext>
            </a:extLst>
          </p:cNvPr>
          <p:cNvSpPr>
            <a:spLocks noGrp="1"/>
          </p:cNvSpPr>
          <p:nvPr>
            <p:ph idx="1"/>
          </p:nvPr>
        </p:nvSpPr>
        <p:spPr/>
        <p:txBody>
          <a:bodyPr/>
          <a:lstStyle/>
          <a:p>
            <a:r>
              <a:rPr lang="en-US" dirty="0"/>
              <a:t>Each view is represented by a Python function (or method, in the case of class-based views).</a:t>
            </a:r>
          </a:p>
          <a:p>
            <a:r>
              <a:rPr lang="en-US" dirty="0"/>
              <a:t>Django will choose a view by examining the URL that’s requested (to be precise, the part of the URL after the domain name).</a:t>
            </a:r>
          </a:p>
          <a:p>
            <a:r>
              <a:rPr lang="en-US" dirty="0"/>
              <a:t>To get from a URL to a view, Django uses what are known as ‘</a:t>
            </a:r>
            <a:r>
              <a:rPr lang="en-US" dirty="0" err="1"/>
              <a:t>URLconfs</a:t>
            </a:r>
            <a:r>
              <a:rPr lang="en-US" dirty="0"/>
              <a:t>’. A </a:t>
            </a:r>
            <a:r>
              <a:rPr lang="en-US" dirty="0" err="1"/>
              <a:t>URLconf</a:t>
            </a:r>
            <a:r>
              <a:rPr lang="en-US" dirty="0"/>
              <a:t> maps URL patterns to views.</a:t>
            </a:r>
          </a:p>
          <a:p>
            <a:endParaRPr lang="en-NP" dirty="0"/>
          </a:p>
        </p:txBody>
      </p:sp>
    </p:spTree>
    <p:extLst>
      <p:ext uri="{BB962C8B-B14F-4D97-AF65-F5344CB8AC3E}">
        <p14:creationId xmlns:p14="http://schemas.microsoft.com/office/powerpoint/2010/main" val="362368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BCB2-1032-274A-9256-18914326CD3A}"/>
              </a:ext>
            </a:extLst>
          </p:cNvPr>
          <p:cNvSpPr>
            <a:spLocks noGrp="1"/>
          </p:cNvSpPr>
          <p:nvPr>
            <p:ph type="title"/>
          </p:nvPr>
        </p:nvSpPr>
        <p:spPr/>
        <p:txBody>
          <a:bodyPr/>
          <a:lstStyle/>
          <a:p>
            <a:r>
              <a:rPr lang="en-NP" dirty="0"/>
              <a:t>Lets add views</a:t>
            </a:r>
          </a:p>
        </p:txBody>
      </p:sp>
      <p:pic>
        <p:nvPicPr>
          <p:cNvPr id="4" name="Content Placeholder 3">
            <a:extLst>
              <a:ext uri="{FF2B5EF4-FFF2-40B4-BE49-F238E27FC236}">
                <a16:creationId xmlns:a16="http://schemas.microsoft.com/office/drawing/2014/main" id="{E18FAD34-DF34-6E48-9C25-84C92B202FBB}"/>
              </a:ext>
            </a:extLst>
          </p:cNvPr>
          <p:cNvPicPr>
            <a:picLocks noGrp="1" noChangeAspect="1"/>
          </p:cNvPicPr>
          <p:nvPr>
            <p:ph idx="1"/>
          </p:nvPr>
        </p:nvPicPr>
        <p:blipFill>
          <a:blip r:embed="rId2"/>
          <a:stretch>
            <a:fillRect/>
          </a:stretch>
        </p:blipFill>
        <p:spPr>
          <a:xfrm>
            <a:off x="1676400" y="2394744"/>
            <a:ext cx="8839200" cy="3213100"/>
          </a:xfrm>
          <a:prstGeom prst="rect">
            <a:avLst/>
          </a:prstGeom>
        </p:spPr>
      </p:pic>
    </p:spTree>
    <p:extLst>
      <p:ext uri="{BB962C8B-B14F-4D97-AF65-F5344CB8AC3E}">
        <p14:creationId xmlns:p14="http://schemas.microsoft.com/office/powerpoint/2010/main" val="249617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55BE84-C75A-414D-8443-E2086EC1DA62}"/>
              </a:ext>
            </a:extLst>
          </p:cNvPr>
          <p:cNvSpPr>
            <a:spLocks noGrp="1"/>
          </p:cNvSpPr>
          <p:nvPr>
            <p:ph idx="1"/>
          </p:nvPr>
        </p:nvSpPr>
        <p:spPr>
          <a:xfrm>
            <a:off x="838200" y="641131"/>
            <a:ext cx="10515600" cy="5535832"/>
          </a:xfrm>
        </p:spPr>
        <p:txBody>
          <a:bodyPr/>
          <a:lstStyle/>
          <a:p>
            <a:r>
              <a:rPr lang="en-US" dirty="0"/>
              <a:t>Wire these new views into the </a:t>
            </a:r>
            <a:r>
              <a:rPr lang="en-US" dirty="0" err="1"/>
              <a:t>polls.urls</a:t>
            </a:r>
            <a:r>
              <a:rPr lang="en-US" dirty="0"/>
              <a:t> module by adding the following </a:t>
            </a:r>
            <a:r>
              <a:rPr lang="en-US" dirty="0">
                <a:hlinkClick r:id="rId2" tooltip="django.urls.path"/>
              </a:rPr>
              <a:t>path()</a:t>
            </a:r>
            <a:r>
              <a:rPr lang="en-US" dirty="0"/>
              <a:t> calls:</a:t>
            </a:r>
          </a:p>
          <a:p>
            <a:pPr marL="0" indent="0">
              <a:buNone/>
            </a:pPr>
            <a:br>
              <a:rPr lang="en-US" dirty="0"/>
            </a:br>
            <a:endParaRPr lang="en-US" dirty="0"/>
          </a:p>
          <a:p>
            <a:endParaRPr lang="en-NP" dirty="0"/>
          </a:p>
        </p:txBody>
      </p:sp>
      <p:pic>
        <p:nvPicPr>
          <p:cNvPr id="4" name="Picture 3">
            <a:extLst>
              <a:ext uri="{FF2B5EF4-FFF2-40B4-BE49-F238E27FC236}">
                <a16:creationId xmlns:a16="http://schemas.microsoft.com/office/drawing/2014/main" id="{5D80A596-0368-3A4B-BDFA-B94E784E948F}"/>
              </a:ext>
            </a:extLst>
          </p:cNvPr>
          <p:cNvPicPr>
            <a:picLocks noChangeAspect="1"/>
          </p:cNvPicPr>
          <p:nvPr/>
        </p:nvPicPr>
        <p:blipFill>
          <a:blip r:embed="rId3"/>
          <a:stretch>
            <a:fillRect/>
          </a:stretch>
        </p:blipFill>
        <p:spPr>
          <a:xfrm>
            <a:off x="1603046" y="1786321"/>
            <a:ext cx="8775700" cy="4546600"/>
          </a:xfrm>
          <a:prstGeom prst="rect">
            <a:avLst/>
          </a:prstGeom>
        </p:spPr>
      </p:pic>
    </p:spTree>
    <p:extLst>
      <p:ext uri="{BB962C8B-B14F-4D97-AF65-F5344CB8AC3E}">
        <p14:creationId xmlns:p14="http://schemas.microsoft.com/office/powerpoint/2010/main" val="1296801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5484E1-9A49-924E-9D13-710F48F5D61E}"/>
              </a:ext>
            </a:extLst>
          </p:cNvPr>
          <p:cNvSpPr>
            <a:spLocks noGrp="1"/>
          </p:cNvSpPr>
          <p:nvPr>
            <p:ph idx="1"/>
          </p:nvPr>
        </p:nvSpPr>
        <p:spPr>
          <a:xfrm>
            <a:off x="838200" y="1179731"/>
            <a:ext cx="10515600" cy="4351338"/>
          </a:xfrm>
        </p:spPr>
        <p:txBody>
          <a:bodyPr/>
          <a:lstStyle/>
          <a:p>
            <a:r>
              <a:rPr lang="en-US" dirty="0"/>
              <a:t>When somebody requests a page from your website – say, “/polls/34/”, Django will load the </a:t>
            </a:r>
            <a:r>
              <a:rPr lang="en-US" dirty="0" err="1"/>
              <a:t>mysite.urls</a:t>
            </a:r>
            <a:r>
              <a:rPr lang="en-US" dirty="0"/>
              <a:t> Python module because it’s pointed to by the </a:t>
            </a:r>
            <a:r>
              <a:rPr lang="en-US" dirty="0">
                <a:hlinkClick r:id="rId2"/>
              </a:rPr>
              <a:t>ROOT_URLCONF</a:t>
            </a:r>
            <a:r>
              <a:rPr lang="en-US" dirty="0"/>
              <a:t> setting. It finds the variable named </a:t>
            </a:r>
            <a:r>
              <a:rPr lang="en-US" dirty="0" err="1"/>
              <a:t>urlpatterns</a:t>
            </a:r>
            <a:r>
              <a:rPr lang="en-US" dirty="0"/>
              <a:t> and traverses the patterns in order. After finding the match at 'polls/', it strips off the matching text ("polls/") and sends the remaining text – "34/" – to the ‘</a:t>
            </a:r>
            <a:r>
              <a:rPr lang="en-US" dirty="0" err="1"/>
              <a:t>polls.urls</a:t>
            </a:r>
            <a:r>
              <a:rPr lang="en-US" dirty="0"/>
              <a:t>’ </a:t>
            </a:r>
            <a:r>
              <a:rPr lang="en-US" dirty="0" err="1"/>
              <a:t>URLconf</a:t>
            </a:r>
            <a:r>
              <a:rPr lang="en-US" dirty="0"/>
              <a:t> for further processing. There it matches '&lt;</a:t>
            </a:r>
            <a:r>
              <a:rPr lang="en-US" dirty="0" err="1"/>
              <a:t>int:question_id</a:t>
            </a:r>
            <a:r>
              <a:rPr lang="en-US" dirty="0"/>
              <a:t>&gt;/', resulting in a call to the detail() view like so:</a:t>
            </a:r>
            <a:endParaRPr lang="en-NP" dirty="0"/>
          </a:p>
        </p:txBody>
      </p:sp>
      <p:pic>
        <p:nvPicPr>
          <p:cNvPr id="4" name="Picture 3">
            <a:extLst>
              <a:ext uri="{FF2B5EF4-FFF2-40B4-BE49-F238E27FC236}">
                <a16:creationId xmlns:a16="http://schemas.microsoft.com/office/drawing/2014/main" id="{76C84C4D-1E27-9B4C-9B32-BCA14ACA8B50}"/>
              </a:ext>
            </a:extLst>
          </p:cNvPr>
          <p:cNvPicPr>
            <a:picLocks noChangeAspect="1"/>
          </p:cNvPicPr>
          <p:nvPr/>
        </p:nvPicPr>
        <p:blipFill>
          <a:blip r:embed="rId3"/>
          <a:stretch>
            <a:fillRect/>
          </a:stretch>
        </p:blipFill>
        <p:spPr>
          <a:xfrm>
            <a:off x="2158562" y="4696811"/>
            <a:ext cx="7391400" cy="533400"/>
          </a:xfrm>
          <a:prstGeom prst="rect">
            <a:avLst/>
          </a:prstGeom>
        </p:spPr>
      </p:pic>
    </p:spTree>
    <p:extLst>
      <p:ext uri="{BB962C8B-B14F-4D97-AF65-F5344CB8AC3E}">
        <p14:creationId xmlns:p14="http://schemas.microsoft.com/office/powerpoint/2010/main" val="3323622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DC68-64EB-D54A-A8DF-91A8772FB3EC}"/>
              </a:ext>
            </a:extLst>
          </p:cNvPr>
          <p:cNvSpPr>
            <a:spLocks noGrp="1"/>
          </p:cNvSpPr>
          <p:nvPr>
            <p:ph type="title"/>
          </p:nvPr>
        </p:nvSpPr>
        <p:spPr>
          <a:xfrm>
            <a:off x="838200" y="365125"/>
            <a:ext cx="10515600" cy="514515"/>
          </a:xfrm>
        </p:spPr>
        <p:txBody>
          <a:bodyPr>
            <a:normAutofit fontScale="90000"/>
          </a:bodyPr>
          <a:lstStyle/>
          <a:p>
            <a:r>
              <a:rPr lang="en-NP" dirty="0"/>
              <a:t>Logic in views</a:t>
            </a:r>
          </a:p>
        </p:txBody>
      </p:sp>
      <p:sp>
        <p:nvSpPr>
          <p:cNvPr id="3" name="Content Placeholder 2">
            <a:extLst>
              <a:ext uri="{FF2B5EF4-FFF2-40B4-BE49-F238E27FC236}">
                <a16:creationId xmlns:a16="http://schemas.microsoft.com/office/drawing/2014/main" id="{3E5C4CEF-BC77-9A48-BF54-5448B8D8B512}"/>
              </a:ext>
            </a:extLst>
          </p:cNvPr>
          <p:cNvSpPr>
            <a:spLocks noGrp="1"/>
          </p:cNvSpPr>
          <p:nvPr>
            <p:ph idx="1"/>
          </p:nvPr>
        </p:nvSpPr>
        <p:spPr>
          <a:xfrm>
            <a:off x="838200" y="879640"/>
            <a:ext cx="10515600" cy="5613235"/>
          </a:xfrm>
        </p:spPr>
        <p:txBody>
          <a:bodyPr/>
          <a:lstStyle/>
          <a:p>
            <a:r>
              <a:rPr lang="en-US" dirty="0"/>
              <a:t>Each view is responsible for doing one of two things: returning an </a:t>
            </a:r>
            <a:r>
              <a:rPr lang="en-US" dirty="0">
                <a:hlinkClick r:id="rId2" tooltip="django.http.HttpResponse"/>
              </a:rPr>
              <a:t>HttpResponse</a:t>
            </a:r>
            <a:r>
              <a:rPr lang="en-US" dirty="0"/>
              <a:t> object containing the content for the requested page, or raising an exception such as </a:t>
            </a:r>
            <a:r>
              <a:rPr lang="en-US" dirty="0">
                <a:hlinkClick r:id="rId3" tooltip="django.http.Http404"/>
              </a:rPr>
              <a:t>Http404</a:t>
            </a:r>
            <a:r>
              <a:rPr lang="en-US" dirty="0"/>
              <a:t>. The rest is up to you.</a:t>
            </a:r>
          </a:p>
          <a:p>
            <a:r>
              <a:rPr lang="en-US" dirty="0"/>
              <a:t>All Django wants is that </a:t>
            </a:r>
            <a:r>
              <a:rPr lang="en-US" dirty="0">
                <a:hlinkClick r:id="rId2" tooltip="django.http.HttpResponse"/>
              </a:rPr>
              <a:t>HttpResponse</a:t>
            </a:r>
            <a:r>
              <a:rPr lang="en-US" dirty="0"/>
              <a:t>. Or an exception.</a:t>
            </a:r>
          </a:p>
          <a:p>
            <a:pPr marL="0" indent="0">
              <a:buNone/>
            </a:pPr>
            <a:br>
              <a:rPr lang="en-US" dirty="0"/>
            </a:br>
            <a:br>
              <a:rPr lang="en-US" dirty="0"/>
            </a:br>
            <a:endParaRPr lang="en-NP" dirty="0"/>
          </a:p>
        </p:txBody>
      </p:sp>
      <p:pic>
        <p:nvPicPr>
          <p:cNvPr id="4" name="Picture 3">
            <a:extLst>
              <a:ext uri="{FF2B5EF4-FFF2-40B4-BE49-F238E27FC236}">
                <a16:creationId xmlns:a16="http://schemas.microsoft.com/office/drawing/2014/main" id="{D2DD1733-9262-D41C-25B5-DCDDD1335848}"/>
              </a:ext>
            </a:extLst>
          </p:cNvPr>
          <p:cNvPicPr>
            <a:picLocks noChangeAspect="1"/>
          </p:cNvPicPr>
          <p:nvPr/>
        </p:nvPicPr>
        <p:blipFill>
          <a:blip r:embed="rId4"/>
          <a:stretch>
            <a:fillRect/>
          </a:stretch>
        </p:blipFill>
        <p:spPr>
          <a:xfrm>
            <a:off x="1879380" y="3035071"/>
            <a:ext cx="7453806" cy="3197672"/>
          </a:xfrm>
          <a:prstGeom prst="rect">
            <a:avLst/>
          </a:prstGeom>
        </p:spPr>
      </p:pic>
    </p:spTree>
    <p:extLst>
      <p:ext uri="{BB962C8B-B14F-4D97-AF65-F5344CB8AC3E}">
        <p14:creationId xmlns:p14="http://schemas.microsoft.com/office/powerpoint/2010/main" val="140712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E6DB2-2CEE-BBAC-651D-C64B068D2317}"/>
              </a:ext>
            </a:extLst>
          </p:cNvPr>
          <p:cNvSpPr>
            <a:spLocks noGrp="1"/>
          </p:cNvSpPr>
          <p:nvPr>
            <p:ph type="title"/>
          </p:nvPr>
        </p:nvSpPr>
        <p:spPr/>
        <p:txBody>
          <a:bodyPr/>
          <a:lstStyle/>
          <a:p>
            <a:r>
              <a:rPr lang="en-NP" dirty="0"/>
              <a:t>Creating templates</a:t>
            </a:r>
          </a:p>
        </p:txBody>
      </p:sp>
      <p:sp>
        <p:nvSpPr>
          <p:cNvPr id="3" name="Content Placeholder 2">
            <a:extLst>
              <a:ext uri="{FF2B5EF4-FFF2-40B4-BE49-F238E27FC236}">
                <a16:creationId xmlns:a16="http://schemas.microsoft.com/office/drawing/2014/main" id="{9515D705-D649-709B-0C19-4722ED631D05}"/>
              </a:ext>
            </a:extLst>
          </p:cNvPr>
          <p:cNvSpPr>
            <a:spLocks noGrp="1"/>
          </p:cNvSpPr>
          <p:nvPr>
            <p:ph idx="1"/>
          </p:nvPr>
        </p:nvSpPr>
        <p:spPr/>
        <p:txBody>
          <a:bodyPr>
            <a:normAutofit fontScale="92500" lnSpcReduction="10000"/>
          </a:bodyPr>
          <a:lstStyle/>
          <a:p>
            <a:r>
              <a:rPr lang="en-NP" dirty="0"/>
              <a:t>HTTPResponse is not so UI friendly. We need templates.</a:t>
            </a:r>
          </a:p>
          <a:p>
            <a:r>
              <a:rPr lang="en-US" dirty="0"/>
              <a:t>First, create a directory called templates in your polls directory. Django will look for templates in there.</a:t>
            </a:r>
          </a:p>
          <a:p>
            <a:r>
              <a:rPr lang="en-US" dirty="0"/>
              <a:t>Your project’s </a:t>
            </a:r>
            <a:r>
              <a:rPr lang="en-US" dirty="0">
                <a:hlinkClick r:id="rId2"/>
              </a:rPr>
              <a:t>TEMPLATES</a:t>
            </a:r>
            <a:r>
              <a:rPr lang="en-US" dirty="0"/>
              <a:t> setting describes how Django will load and render templates. The default settings file configures a </a:t>
            </a:r>
            <a:r>
              <a:rPr lang="en-US" dirty="0" err="1"/>
              <a:t>DjangoTemplates</a:t>
            </a:r>
            <a:r>
              <a:rPr lang="en-US" dirty="0"/>
              <a:t> backend whose </a:t>
            </a:r>
            <a:r>
              <a:rPr lang="en-US" dirty="0">
                <a:hlinkClick r:id="rId3"/>
              </a:rPr>
              <a:t>APP_DIRS</a:t>
            </a:r>
            <a:r>
              <a:rPr lang="en-US" dirty="0"/>
              <a:t> option is set to True. By convention </a:t>
            </a:r>
            <a:r>
              <a:rPr lang="en-US" dirty="0" err="1"/>
              <a:t>DjangoTemplates</a:t>
            </a:r>
            <a:r>
              <a:rPr lang="en-US" dirty="0"/>
              <a:t> looks for a “templates” subdirectory in each of the </a:t>
            </a:r>
            <a:r>
              <a:rPr lang="en-US" dirty="0">
                <a:hlinkClick r:id="rId4"/>
              </a:rPr>
              <a:t>INSTALLED_APPS</a:t>
            </a:r>
            <a:r>
              <a:rPr lang="en-US" dirty="0"/>
              <a:t>.</a:t>
            </a:r>
          </a:p>
          <a:p>
            <a:pPr marL="0" indent="0">
              <a:buNone/>
            </a:pPr>
            <a:br>
              <a:rPr lang="en-US" dirty="0"/>
            </a:br>
            <a:r>
              <a:rPr lang="en-US" dirty="0"/>
              <a:t>Within the templates directory you have just created, create another directory called polls, and within that create a file called </a:t>
            </a:r>
            <a:r>
              <a:rPr lang="en-US" dirty="0" err="1"/>
              <a:t>index.html</a:t>
            </a:r>
            <a:r>
              <a:rPr lang="en-US" dirty="0"/>
              <a:t>. In other words, your template should be at polls/templates/polls/</a:t>
            </a:r>
            <a:r>
              <a:rPr lang="en-US" dirty="0" err="1"/>
              <a:t>index.html</a:t>
            </a:r>
            <a:r>
              <a:rPr lang="en-US" dirty="0"/>
              <a:t>. </a:t>
            </a:r>
            <a:endParaRPr lang="en-NP" dirty="0"/>
          </a:p>
        </p:txBody>
      </p:sp>
    </p:spTree>
    <p:extLst>
      <p:ext uri="{BB962C8B-B14F-4D97-AF65-F5344CB8AC3E}">
        <p14:creationId xmlns:p14="http://schemas.microsoft.com/office/powerpoint/2010/main" val="12077445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F05C-6488-6FB1-0D9F-C6E70E84F07C}"/>
              </a:ext>
            </a:extLst>
          </p:cNvPr>
          <p:cNvSpPr>
            <a:spLocks noGrp="1"/>
          </p:cNvSpPr>
          <p:nvPr>
            <p:ph type="title"/>
          </p:nvPr>
        </p:nvSpPr>
        <p:spPr/>
        <p:txBody>
          <a:bodyPr/>
          <a:lstStyle/>
          <a:p>
            <a:r>
              <a:rPr lang="en-NP" dirty="0"/>
              <a:t>Put some html in templates</a:t>
            </a:r>
          </a:p>
        </p:txBody>
      </p:sp>
      <p:pic>
        <p:nvPicPr>
          <p:cNvPr id="4" name="Content Placeholder 3">
            <a:extLst>
              <a:ext uri="{FF2B5EF4-FFF2-40B4-BE49-F238E27FC236}">
                <a16:creationId xmlns:a16="http://schemas.microsoft.com/office/drawing/2014/main" id="{F526FCD0-3F2E-220E-4008-B90A7094A4F3}"/>
              </a:ext>
            </a:extLst>
          </p:cNvPr>
          <p:cNvPicPr>
            <a:picLocks noGrp="1" noChangeAspect="1"/>
          </p:cNvPicPr>
          <p:nvPr>
            <p:ph idx="1"/>
          </p:nvPr>
        </p:nvPicPr>
        <p:blipFill>
          <a:blip r:embed="rId2"/>
          <a:stretch>
            <a:fillRect/>
          </a:stretch>
        </p:blipFill>
        <p:spPr>
          <a:xfrm>
            <a:off x="1555750" y="2331244"/>
            <a:ext cx="9080500" cy="3340100"/>
          </a:xfrm>
          <a:prstGeom prst="rect">
            <a:avLst/>
          </a:prstGeom>
        </p:spPr>
      </p:pic>
    </p:spTree>
    <p:extLst>
      <p:ext uri="{BB962C8B-B14F-4D97-AF65-F5344CB8AC3E}">
        <p14:creationId xmlns:p14="http://schemas.microsoft.com/office/powerpoint/2010/main" val="81157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31F2-66EB-5E45-B111-0FF2E00085F4}"/>
              </a:ext>
            </a:extLst>
          </p:cNvPr>
          <p:cNvSpPr>
            <a:spLocks noGrp="1"/>
          </p:cNvSpPr>
          <p:nvPr>
            <p:ph type="title"/>
          </p:nvPr>
        </p:nvSpPr>
        <p:spPr/>
        <p:txBody>
          <a:bodyPr/>
          <a:lstStyle/>
          <a:p>
            <a:r>
              <a:rPr lang="en-NP" dirty="0"/>
              <a:t>Changing the port</a:t>
            </a:r>
          </a:p>
        </p:txBody>
      </p:sp>
      <p:pic>
        <p:nvPicPr>
          <p:cNvPr id="4" name="Content Placeholder 3">
            <a:extLst>
              <a:ext uri="{FF2B5EF4-FFF2-40B4-BE49-F238E27FC236}">
                <a16:creationId xmlns:a16="http://schemas.microsoft.com/office/drawing/2014/main" id="{9247A165-FD43-2048-B7A2-9CAA35566AD6}"/>
              </a:ext>
            </a:extLst>
          </p:cNvPr>
          <p:cNvPicPr>
            <a:picLocks noGrp="1" noChangeAspect="1"/>
          </p:cNvPicPr>
          <p:nvPr>
            <p:ph idx="1"/>
          </p:nvPr>
        </p:nvPicPr>
        <p:blipFill>
          <a:blip r:embed="rId2"/>
          <a:stretch>
            <a:fillRect/>
          </a:stretch>
        </p:blipFill>
        <p:spPr>
          <a:xfrm>
            <a:off x="838200" y="1840044"/>
            <a:ext cx="5067300" cy="711200"/>
          </a:xfrm>
          <a:prstGeom prst="rect">
            <a:avLst/>
          </a:prstGeom>
        </p:spPr>
      </p:pic>
      <p:sp>
        <p:nvSpPr>
          <p:cNvPr id="5" name="TextBox 4">
            <a:extLst>
              <a:ext uri="{FF2B5EF4-FFF2-40B4-BE49-F238E27FC236}">
                <a16:creationId xmlns:a16="http://schemas.microsoft.com/office/drawing/2014/main" id="{D675D18B-60B8-F74E-BA01-12F5180F9B38}"/>
              </a:ext>
            </a:extLst>
          </p:cNvPr>
          <p:cNvSpPr txBox="1"/>
          <p:nvPr/>
        </p:nvSpPr>
        <p:spPr>
          <a:xfrm>
            <a:off x="829037" y="3660426"/>
            <a:ext cx="8479437" cy="646331"/>
          </a:xfrm>
          <a:prstGeom prst="rect">
            <a:avLst/>
          </a:prstGeom>
          <a:noFill/>
        </p:spPr>
        <p:txBody>
          <a:bodyPr wrap="none" rtlCol="0">
            <a:spAutoFit/>
          </a:bodyPr>
          <a:lstStyle/>
          <a:p>
            <a:r>
              <a:rPr lang="en-US" dirty="0"/>
              <a:t>The development server automatically reloads Python code for each request as needed. </a:t>
            </a:r>
          </a:p>
          <a:p>
            <a:r>
              <a:rPr lang="en-US" dirty="0"/>
              <a:t>You don’t need to restart the server for code changes to take effect. </a:t>
            </a:r>
            <a:endParaRPr lang="en-NP" dirty="0"/>
          </a:p>
        </p:txBody>
      </p:sp>
    </p:spTree>
    <p:extLst>
      <p:ext uri="{BB962C8B-B14F-4D97-AF65-F5344CB8AC3E}">
        <p14:creationId xmlns:p14="http://schemas.microsoft.com/office/powerpoint/2010/main" val="2148277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CAC517-3693-B78F-57BE-ABB7B455FAA2}"/>
              </a:ext>
            </a:extLst>
          </p:cNvPr>
          <p:cNvSpPr>
            <a:spLocks noGrp="1"/>
          </p:cNvSpPr>
          <p:nvPr>
            <p:ph idx="1"/>
          </p:nvPr>
        </p:nvSpPr>
        <p:spPr>
          <a:xfrm>
            <a:off x="838200" y="798786"/>
            <a:ext cx="10515600" cy="5378177"/>
          </a:xfrm>
        </p:spPr>
        <p:txBody>
          <a:bodyPr>
            <a:normAutofit fontScale="47500" lnSpcReduction="20000"/>
          </a:bodyPr>
          <a:lstStyle/>
          <a:p>
            <a:endParaRPr lang="en-US" sz="4400" dirty="0"/>
          </a:p>
          <a:p>
            <a:r>
              <a:rPr lang="en-US" sz="4400" dirty="0"/>
              <a:t>Now let’s update our index view in polls/</a:t>
            </a:r>
            <a:r>
              <a:rPr lang="en-US" sz="4400" dirty="0" err="1"/>
              <a:t>views.py</a:t>
            </a:r>
            <a:r>
              <a:rPr lang="en-US" sz="4400" dirty="0"/>
              <a:t> to use the template:</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5100" dirty="0"/>
              <a:t>That code loads the template called polls/</a:t>
            </a:r>
            <a:r>
              <a:rPr lang="en-US" sz="5100" dirty="0" err="1"/>
              <a:t>index.html</a:t>
            </a:r>
            <a:r>
              <a:rPr lang="en-US" sz="5100" dirty="0"/>
              <a:t> and passes it a context. The context is a dictionary mapping template variable names to Python objects.</a:t>
            </a:r>
          </a:p>
          <a:p>
            <a:endParaRPr lang="en-NP" dirty="0"/>
          </a:p>
        </p:txBody>
      </p:sp>
      <p:pic>
        <p:nvPicPr>
          <p:cNvPr id="4" name="Picture 3">
            <a:extLst>
              <a:ext uri="{FF2B5EF4-FFF2-40B4-BE49-F238E27FC236}">
                <a16:creationId xmlns:a16="http://schemas.microsoft.com/office/drawing/2014/main" id="{2908DCAE-2E9D-3B80-8DC0-AD7DB297E997}"/>
              </a:ext>
            </a:extLst>
          </p:cNvPr>
          <p:cNvPicPr>
            <a:picLocks noChangeAspect="1"/>
          </p:cNvPicPr>
          <p:nvPr/>
        </p:nvPicPr>
        <p:blipFill>
          <a:blip r:embed="rId2"/>
          <a:stretch>
            <a:fillRect/>
          </a:stretch>
        </p:blipFill>
        <p:spPr>
          <a:xfrm>
            <a:off x="2073987" y="1633150"/>
            <a:ext cx="6877050" cy="3591700"/>
          </a:xfrm>
          <a:prstGeom prst="rect">
            <a:avLst/>
          </a:prstGeom>
        </p:spPr>
      </p:pic>
    </p:spTree>
    <p:extLst>
      <p:ext uri="{BB962C8B-B14F-4D97-AF65-F5344CB8AC3E}">
        <p14:creationId xmlns:p14="http://schemas.microsoft.com/office/powerpoint/2010/main" val="711155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572AA-7486-CB6E-3C18-82B5B2446FB2}"/>
              </a:ext>
            </a:extLst>
          </p:cNvPr>
          <p:cNvSpPr>
            <a:spLocks noGrp="1"/>
          </p:cNvSpPr>
          <p:nvPr>
            <p:ph type="title"/>
          </p:nvPr>
        </p:nvSpPr>
        <p:spPr/>
        <p:txBody>
          <a:bodyPr/>
          <a:lstStyle/>
          <a:p>
            <a:r>
              <a:rPr lang="en-US" dirty="0"/>
              <a:t>S</a:t>
            </a:r>
            <a:r>
              <a:rPr lang="en-NP" dirty="0"/>
              <a:t>hortcut to render viewer:</a:t>
            </a:r>
          </a:p>
        </p:txBody>
      </p:sp>
      <p:pic>
        <p:nvPicPr>
          <p:cNvPr id="4" name="Content Placeholder 3">
            <a:extLst>
              <a:ext uri="{FF2B5EF4-FFF2-40B4-BE49-F238E27FC236}">
                <a16:creationId xmlns:a16="http://schemas.microsoft.com/office/drawing/2014/main" id="{EB21F0D4-0AA4-77FA-9F5A-C3082A45275A}"/>
              </a:ext>
            </a:extLst>
          </p:cNvPr>
          <p:cNvPicPr>
            <a:picLocks noGrp="1" noChangeAspect="1"/>
          </p:cNvPicPr>
          <p:nvPr>
            <p:ph idx="1"/>
          </p:nvPr>
        </p:nvPicPr>
        <p:blipFill>
          <a:blip r:embed="rId2"/>
          <a:stretch>
            <a:fillRect/>
          </a:stretch>
        </p:blipFill>
        <p:spPr>
          <a:xfrm>
            <a:off x="2139950" y="2068923"/>
            <a:ext cx="7912100" cy="3213100"/>
          </a:xfrm>
          <a:prstGeom prst="rect">
            <a:avLst/>
          </a:prstGeom>
        </p:spPr>
      </p:pic>
    </p:spTree>
    <p:extLst>
      <p:ext uri="{BB962C8B-B14F-4D97-AF65-F5344CB8AC3E}">
        <p14:creationId xmlns:p14="http://schemas.microsoft.com/office/powerpoint/2010/main" val="3250091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A3501-16DF-AFF2-6B0E-F481B49CC2F1}"/>
              </a:ext>
            </a:extLst>
          </p:cNvPr>
          <p:cNvSpPr>
            <a:spLocks noGrp="1"/>
          </p:cNvSpPr>
          <p:nvPr>
            <p:ph type="title"/>
          </p:nvPr>
        </p:nvSpPr>
        <p:spPr/>
        <p:txBody>
          <a:bodyPr>
            <a:normAutofit/>
          </a:bodyPr>
          <a:lstStyle/>
          <a:p>
            <a:r>
              <a:rPr lang="en-US" dirty="0"/>
              <a:t>Raising a 404 error</a:t>
            </a:r>
            <a:endParaRPr lang="en-NP" dirty="0"/>
          </a:p>
        </p:txBody>
      </p:sp>
      <p:pic>
        <p:nvPicPr>
          <p:cNvPr id="4" name="Content Placeholder 3">
            <a:extLst>
              <a:ext uri="{FF2B5EF4-FFF2-40B4-BE49-F238E27FC236}">
                <a16:creationId xmlns:a16="http://schemas.microsoft.com/office/drawing/2014/main" id="{BB4B2F33-A929-A357-4189-92BEA4D722FE}"/>
              </a:ext>
            </a:extLst>
          </p:cNvPr>
          <p:cNvPicPr>
            <a:picLocks noGrp="1" noChangeAspect="1"/>
          </p:cNvPicPr>
          <p:nvPr>
            <p:ph idx="1"/>
          </p:nvPr>
        </p:nvPicPr>
        <p:blipFill>
          <a:blip r:embed="rId2"/>
          <a:stretch>
            <a:fillRect/>
          </a:stretch>
        </p:blipFill>
        <p:spPr>
          <a:xfrm>
            <a:off x="1651000" y="2197894"/>
            <a:ext cx="8890000" cy="3606800"/>
          </a:xfrm>
          <a:prstGeom prst="rect">
            <a:avLst/>
          </a:prstGeom>
        </p:spPr>
      </p:pic>
      <p:sp>
        <p:nvSpPr>
          <p:cNvPr id="5" name="TextBox 4">
            <a:extLst>
              <a:ext uri="{FF2B5EF4-FFF2-40B4-BE49-F238E27FC236}">
                <a16:creationId xmlns:a16="http://schemas.microsoft.com/office/drawing/2014/main" id="{7F0511E4-7CB0-8DFE-D948-F47BCDEB19FC}"/>
              </a:ext>
            </a:extLst>
          </p:cNvPr>
          <p:cNvSpPr txBox="1"/>
          <p:nvPr/>
        </p:nvSpPr>
        <p:spPr>
          <a:xfrm>
            <a:off x="961901" y="6341423"/>
            <a:ext cx="10440679" cy="369332"/>
          </a:xfrm>
          <a:prstGeom prst="rect">
            <a:avLst/>
          </a:prstGeom>
          <a:noFill/>
        </p:spPr>
        <p:txBody>
          <a:bodyPr wrap="none" rtlCol="0">
            <a:spAutoFit/>
          </a:bodyPr>
          <a:lstStyle/>
          <a:p>
            <a:r>
              <a:rPr lang="en-US" dirty="0"/>
              <a:t>The new concept here: The view raises the </a:t>
            </a:r>
            <a:r>
              <a:rPr lang="en-US" dirty="0">
                <a:hlinkClick r:id="rId3" tooltip="django.http.Http404"/>
              </a:rPr>
              <a:t>Http404</a:t>
            </a:r>
            <a:r>
              <a:rPr lang="en-US" dirty="0"/>
              <a:t> exception if a question with the requested ID doesn’t exist</a:t>
            </a:r>
            <a:endParaRPr lang="en-NP" dirty="0"/>
          </a:p>
        </p:txBody>
      </p:sp>
    </p:spTree>
    <p:extLst>
      <p:ext uri="{BB962C8B-B14F-4D97-AF65-F5344CB8AC3E}">
        <p14:creationId xmlns:p14="http://schemas.microsoft.com/office/powerpoint/2010/main" val="3762290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E58A-010E-6B8A-3C06-B594B66BE88E}"/>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CCE4E931-36EF-C1D4-02D2-7CB19ABA28A4}"/>
              </a:ext>
            </a:extLst>
          </p:cNvPr>
          <p:cNvSpPr>
            <a:spLocks noGrp="1"/>
          </p:cNvSpPr>
          <p:nvPr>
            <p:ph idx="1"/>
          </p:nvPr>
        </p:nvSpPr>
        <p:spPr/>
        <p:txBody>
          <a:bodyPr/>
          <a:lstStyle/>
          <a:p>
            <a:r>
              <a:rPr lang="en-US" dirty="0"/>
              <a:t>It’s a very common idiom to use </a:t>
            </a:r>
            <a:r>
              <a:rPr lang="en-US" dirty="0">
                <a:hlinkClick r:id="rId2" tooltip="django.db.models.query.QuerySet.get"/>
              </a:rPr>
              <a:t>get()</a:t>
            </a:r>
            <a:r>
              <a:rPr lang="en-US" dirty="0"/>
              <a:t> and raise </a:t>
            </a:r>
            <a:r>
              <a:rPr lang="en-US" dirty="0">
                <a:hlinkClick r:id="rId3" tooltip="django.http.Http404"/>
              </a:rPr>
              <a:t>Http404</a:t>
            </a:r>
            <a:r>
              <a:rPr lang="en-US" dirty="0"/>
              <a:t> if the object doesn’t exist. Django provides a shortcut. Here’s the detail() view, rewritten:</a:t>
            </a:r>
          </a:p>
          <a:p>
            <a:endParaRPr lang="en-NP" dirty="0"/>
          </a:p>
        </p:txBody>
      </p:sp>
      <p:pic>
        <p:nvPicPr>
          <p:cNvPr id="4" name="Picture 3">
            <a:extLst>
              <a:ext uri="{FF2B5EF4-FFF2-40B4-BE49-F238E27FC236}">
                <a16:creationId xmlns:a16="http://schemas.microsoft.com/office/drawing/2014/main" id="{629EA0E6-0881-6244-7C18-9974A8DE3974}"/>
              </a:ext>
            </a:extLst>
          </p:cNvPr>
          <p:cNvPicPr>
            <a:picLocks noChangeAspect="1"/>
          </p:cNvPicPr>
          <p:nvPr/>
        </p:nvPicPr>
        <p:blipFill>
          <a:blip r:embed="rId4"/>
          <a:stretch>
            <a:fillRect/>
          </a:stretch>
        </p:blipFill>
        <p:spPr>
          <a:xfrm>
            <a:off x="1651000" y="3429000"/>
            <a:ext cx="8890000" cy="2616200"/>
          </a:xfrm>
          <a:prstGeom prst="rect">
            <a:avLst/>
          </a:prstGeom>
        </p:spPr>
      </p:pic>
    </p:spTree>
    <p:extLst>
      <p:ext uri="{BB962C8B-B14F-4D97-AF65-F5344CB8AC3E}">
        <p14:creationId xmlns:p14="http://schemas.microsoft.com/office/powerpoint/2010/main" val="1974562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79D4-3D62-BE27-334B-CDDB8D8358C0}"/>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98AB6D65-EDD6-3AC9-6CF3-BB7B37849C17}"/>
              </a:ext>
            </a:extLst>
          </p:cNvPr>
          <p:cNvSpPr>
            <a:spLocks noGrp="1"/>
          </p:cNvSpPr>
          <p:nvPr>
            <p:ph idx="1"/>
          </p:nvPr>
        </p:nvSpPr>
        <p:spPr/>
        <p:txBody>
          <a:bodyPr/>
          <a:lstStyle/>
          <a:p>
            <a:r>
              <a:rPr lang="en-US" dirty="0"/>
              <a:t>The </a:t>
            </a:r>
            <a:r>
              <a:rPr lang="en-US" dirty="0">
                <a:hlinkClick r:id="rId2" tooltip="django.shortcuts.get_object_or_404"/>
              </a:rPr>
              <a:t>get_object_or_404()</a:t>
            </a:r>
            <a:r>
              <a:rPr lang="en-US" dirty="0"/>
              <a:t> function takes a Django model as its first argument and an arbitrary number of keyword arguments, which it passes to the </a:t>
            </a:r>
            <a:r>
              <a:rPr lang="en-US" dirty="0">
                <a:hlinkClick r:id="rId3" tooltip="django.db.models.query.QuerySet.get"/>
              </a:rPr>
              <a:t>get()</a:t>
            </a:r>
            <a:r>
              <a:rPr lang="en-US" dirty="0"/>
              <a:t> function of the model’s manager. It raises </a:t>
            </a:r>
            <a:r>
              <a:rPr lang="en-US" dirty="0">
                <a:hlinkClick r:id="rId4" tooltip="django.http.Http404"/>
              </a:rPr>
              <a:t>Http404</a:t>
            </a:r>
            <a:r>
              <a:rPr lang="en-US" dirty="0"/>
              <a:t> if the object doesn’t exist.</a:t>
            </a:r>
          </a:p>
          <a:p>
            <a:r>
              <a:rPr lang="en-US" dirty="0"/>
              <a:t>There’s also a </a:t>
            </a:r>
            <a:r>
              <a:rPr lang="en-US" dirty="0">
                <a:hlinkClick r:id="rId5" tooltip="django.shortcuts.get_list_or_404"/>
              </a:rPr>
              <a:t>get_list_or_404()</a:t>
            </a:r>
            <a:r>
              <a:rPr lang="en-US" dirty="0"/>
              <a:t> function, which works just as </a:t>
            </a:r>
            <a:r>
              <a:rPr lang="en-US" dirty="0">
                <a:hlinkClick r:id="rId2" tooltip="django.shortcuts.get_object_or_404"/>
              </a:rPr>
              <a:t>get_object_or_404()</a:t>
            </a:r>
            <a:r>
              <a:rPr lang="en-US" dirty="0"/>
              <a:t> – except using </a:t>
            </a:r>
            <a:r>
              <a:rPr lang="en-US" dirty="0">
                <a:hlinkClick r:id="rId6" tooltip="django.db.models.query.QuerySet.filter"/>
              </a:rPr>
              <a:t>filter()</a:t>
            </a:r>
            <a:r>
              <a:rPr lang="en-US" dirty="0"/>
              <a:t> instead of </a:t>
            </a:r>
            <a:r>
              <a:rPr lang="en-US" dirty="0">
                <a:hlinkClick r:id="rId3" tooltip="django.db.models.query.QuerySet.get"/>
              </a:rPr>
              <a:t>get()</a:t>
            </a:r>
            <a:r>
              <a:rPr lang="en-US" dirty="0"/>
              <a:t>. It raises </a:t>
            </a:r>
            <a:r>
              <a:rPr lang="en-US" dirty="0">
                <a:hlinkClick r:id="rId4" tooltip="django.http.Http404"/>
              </a:rPr>
              <a:t>Http404</a:t>
            </a:r>
            <a:r>
              <a:rPr lang="en-US" dirty="0"/>
              <a:t> if the list is empty.</a:t>
            </a:r>
            <a:endParaRPr lang="en-NP" dirty="0"/>
          </a:p>
        </p:txBody>
      </p:sp>
    </p:spTree>
    <p:extLst>
      <p:ext uri="{BB962C8B-B14F-4D97-AF65-F5344CB8AC3E}">
        <p14:creationId xmlns:p14="http://schemas.microsoft.com/office/powerpoint/2010/main" val="1171411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0960-2F43-BBD7-622F-593610CA245B}"/>
              </a:ext>
            </a:extLst>
          </p:cNvPr>
          <p:cNvSpPr>
            <a:spLocks noGrp="1"/>
          </p:cNvSpPr>
          <p:nvPr>
            <p:ph type="title"/>
          </p:nvPr>
        </p:nvSpPr>
        <p:spPr/>
        <p:txBody>
          <a:bodyPr/>
          <a:lstStyle/>
          <a:p>
            <a:r>
              <a:rPr lang="en-NP" dirty="0"/>
              <a:t>Detail view</a:t>
            </a:r>
          </a:p>
        </p:txBody>
      </p:sp>
      <p:pic>
        <p:nvPicPr>
          <p:cNvPr id="4" name="Content Placeholder 3">
            <a:extLst>
              <a:ext uri="{FF2B5EF4-FFF2-40B4-BE49-F238E27FC236}">
                <a16:creationId xmlns:a16="http://schemas.microsoft.com/office/drawing/2014/main" id="{0CD93B24-5383-FB5C-04B6-C9368D691A3F}"/>
              </a:ext>
            </a:extLst>
          </p:cNvPr>
          <p:cNvPicPr>
            <a:picLocks noGrp="1" noChangeAspect="1"/>
          </p:cNvPicPr>
          <p:nvPr>
            <p:ph idx="1"/>
          </p:nvPr>
        </p:nvPicPr>
        <p:blipFill>
          <a:blip r:embed="rId2"/>
          <a:stretch>
            <a:fillRect/>
          </a:stretch>
        </p:blipFill>
        <p:spPr>
          <a:xfrm>
            <a:off x="1727200" y="2877344"/>
            <a:ext cx="8737600" cy="2247900"/>
          </a:xfrm>
          <a:prstGeom prst="rect">
            <a:avLst/>
          </a:prstGeom>
        </p:spPr>
      </p:pic>
    </p:spTree>
    <p:extLst>
      <p:ext uri="{BB962C8B-B14F-4D97-AF65-F5344CB8AC3E}">
        <p14:creationId xmlns:p14="http://schemas.microsoft.com/office/powerpoint/2010/main" val="3188274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2423-0AF5-4B1C-9FDB-EE237E015B83}"/>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51A8C274-A142-8668-85AB-E02BFD8F2645}"/>
              </a:ext>
            </a:extLst>
          </p:cNvPr>
          <p:cNvSpPr>
            <a:spLocks noGrp="1"/>
          </p:cNvSpPr>
          <p:nvPr>
            <p:ph idx="1"/>
          </p:nvPr>
        </p:nvSpPr>
        <p:spPr/>
        <p:txBody>
          <a:bodyPr/>
          <a:lstStyle/>
          <a:p>
            <a:r>
              <a:rPr lang="en-NP" dirty="0"/>
              <a:t>Variables:</a:t>
            </a:r>
          </a:p>
          <a:p>
            <a:endParaRPr lang="en-NP" dirty="0"/>
          </a:p>
          <a:p>
            <a:endParaRPr lang="en-NP" dirty="0"/>
          </a:p>
          <a:p>
            <a:r>
              <a:rPr lang="en-NP" dirty="0"/>
              <a:t>Tags:</a:t>
            </a:r>
          </a:p>
          <a:p>
            <a:pPr marL="0" indent="0">
              <a:buNone/>
            </a:pPr>
            <a:r>
              <a:rPr lang="en-NP" dirty="0"/>
              <a:t> </a:t>
            </a:r>
          </a:p>
          <a:p>
            <a:endParaRPr lang="en-NP" dirty="0"/>
          </a:p>
        </p:txBody>
      </p:sp>
      <p:pic>
        <p:nvPicPr>
          <p:cNvPr id="4" name="Picture 3">
            <a:extLst>
              <a:ext uri="{FF2B5EF4-FFF2-40B4-BE49-F238E27FC236}">
                <a16:creationId xmlns:a16="http://schemas.microsoft.com/office/drawing/2014/main" id="{2150750C-04ED-C2BC-C4FE-AEA504D0BFC6}"/>
              </a:ext>
            </a:extLst>
          </p:cNvPr>
          <p:cNvPicPr>
            <a:picLocks noChangeAspect="1"/>
          </p:cNvPicPr>
          <p:nvPr/>
        </p:nvPicPr>
        <p:blipFill>
          <a:blip r:embed="rId2"/>
          <a:stretch>
            <a:fillRect/>
          </a:stretch>
        </p:blipFill>
        <p:spPr>
          <a:xfrm>
            <a:off x="1910196" y="2495632"/>
            <a:ext cx="8039100" cy="584200"/>
          </a:xfrm>
          <a:prstGeom prst="rect">
            <a:avLst/>
          </a:prstGeom>
        </p:spPr>
      </p:pic>
      <p:pic>
        <p:nvPicPr>
          <p:cNvPr id="5" name="Picture 4">
            <a:extLst>
              <a:ext uri="{FF2B5EF4-FFF2-40B4-BE49-F238E27FC236}">
                <a16:creationId xmlns:a16="http://schemas.microsoft.com/office/drawing/2014/main" id="{15FFF6A1-943C-38ED-E89C-050800AB3CE5}"/>
              </a:ext>
            </a:extLst>
          </p:cNvPr>
          <p:cNvPicPr>
            <a:picLocks noChangeAspect="1"/>
          </p:cNvPicPr>
          <p:nvPr/>
        </p:nvPicPr>
        <p:blipFill>
          <a:blip r:embed="rId3"/>
          <a:stretch>
            <a:fillRect/>
          </a:stretch>
        </p:blipFill>
        <p:spPr>
          <a:xfrm>
            <a:off x="1779567" y="4001294"/>
            <a:ext cx="8039100" cy="584200"/>
          </a:xfrm>
          <a:prstGeom prst="rect">
            <a:avLst/>
          </a:prstGeom>
        </p:spPr>
      </p:pic>
      <p:pic>
        <p:nvPicPr>
          <p:cNvPr id="6" name="Picture 5">
            <a:extLst>
              <a:ext uri="{FF2B5EF4-FFF2-40B4-BE49-F238E27FC236}">
                <a16:creationId xmlns:a16="http://schemas.microsoft.com/office/drawing/2014/main" id="{5F306A42-27AB-DED2-63D7-801B43428AD6}"/>
              </a:ext>
            </a:extLst>
          </p:cNvPr>
          <p:cNvPicPr>
            <a:picLocks noChangeAspect="1"/>
          </p:cNvPicPr>
          <p:nvPr/>
        </p:nvPicPr>
        <p:blipFill>
          <a:blip r:embed="rId4"/>
          <a:stretch>
            <a:fillRect/>
          </a:stretch>
        </p:blipFill>
        <p:spPr>
          <a:xfrm>
            <a:off x="1779567" y="4991039"/>
            <a:ext cx="8039100" cy="584200"/>
          </a:xfrm>
          <a:prstGeom prst="rect">
            <a:avLst/>
          </a:prstGeom>
        </p:spPr>
      </p:pic>
    </p:spTree>
    <p:extLst>
      <p:ext uri="{BB962C8B-B14F-4D97-AF65-F5344CB8AC3E}">
        <p14:creationId xmlns:p14="http://schemas.microsoft.com/office/powerpoint/2010/main" val="288499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0F27-62A0-F5CF-4E4B-2AB4D768BC44}"/>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68085CAD-31CC-87D8-9394-139D44A6806F}"/>
              </a:ext>
            </a:extLst>
          </p:cNvPr>
          <p:cNvSpPr>
            <a:spLocks noGrp="1"/>
          </p:cNvSpPr>
          <p:nvPr>
            <p:ph idx="1"/>
          </p:nvPr>
        </p:nvSpPr>
        <p:spPr/>
        <p:txBody>
          <a:bodyPr/>
          <a:lstStyle/>
          <a:p>
            <a:r>
              <a:rPr lang="en-NP" dirty="0"/>
              <a:t>Comments:</a:t>
            </a:r>
          </a:p>
          <a:p>
            <a:endParaRPr lang="en-NP" dirty="0"/>
          </a:p>
          <a:p>
            <a:endParaRPr lang="en-NP" dirty="0"/>
          </a:p>
          <a:p>
            <a:r>
              <a:rPr lang="en-US" dirty="0"/>
              <a:t>H</a:t>
            </a:r>
            <a:r>
              <a:rPr lang="en-NP" dirty="0"/>
              <a:t>ard-coded urls can be changed to better ones:</a:t>
            </a:r>
          </a:p>
          <a:p>
            <a:endParaRPr lang="en-NP" dirty="0"/>
          </a:p>
          <a:p>
            <a:endParaRPr lang="en-NP" dirty="0"/>
          </a:p>
        </p:txBody>
      </p:sp>
      <p:pic>
        <p:nvPicPr>
          <p:cNvPr id="4" name="Picture 3">
            <a:extLst>
              <a:ext uri="{FF2B5EF4-FFF2-40B4-BE49-F238E27FC236}">
                <a16:creationId xmlns:a16="http://schemas.microsoft.com/office/drawing/2014/main" id="{4A125CCC-6D6C-D4C1-37EA-FFE4494FA7C7}"/>
              </a:ext>
            </a:extLst>
          </p:cNvPr>
          <p:cNvPicPr>
            <a:picLocks noChangeAspect="1"/>
          </p:cNvPicPr>
          <p:nvPr/>
        </p:nvPicPr>
        <p:blipFill>
          <a:blip r:embed="rId2"/>
          <a:stretch>
            <a:fillRect/>
          </a:stretch>
        </p:blipFill>
        <p:spPr>
          <a:xfrm>
            <a:off x="1886444" y="2471882"/>
            <a:ext cx="8039100" cy="584200"/>
          </a:xfrm>
          <a:prstGeom prst="rect">
            <a:avLst/>
          </a:prstGeom>
        </p:spPr>
      </p:pic>
      <p:pic>
        <p:nvPicPr>
          <p:cNvPr id="5" name="Picture 4">
            <a:extLst>
              <a:ext uri="{FF2B5EF4-FFF2-40B4-BE49-F238E27FC236}">
                <a16:creationId xmlns:a16="http://schemas.microsoft.com/office/drawing/2014/main" id="{97EDE252-F0FF-BCB5-7691-48085A779D89}"/>
              </a:ext>
            </a:extLst>
          </p:cNvPr>
          <p:cNvPicPr>
            <a:picLocks noChangeAspect="1"/>
          </p:cNvPicPr>
          <p:nvPr/>
        </p:nvPicPr>
        <p:blipFill>
          <a:blip r:embed="rId3"/>
          <a:stretch>
            <a:fillRect/>
          </a:stretch>
        </p:blipFill>
        <p:spPr>
          <a:xfrm>
            <a:off x="1886444" y="4001294"/>
            <a:ext cx="8407400" cy="622300"/>
          </a:xfrm>
          <a:prstGeom prst="rect">
            <a:avLst/>
          </a:prstGeom>
        </p:spPr>
      </p:pic>
      <p:pic>
        <p:nvPicPr>
          <p:cNvPr id="6" name="Picture 5">
            <a:extLst>
              <a:ext uri="{FF2B5EF4-FFF2-40B4-BE49-F238E27FC236}">
                <a16:creationId xmlns:a16="http://schemas.microsoft.com/office/drawing/2014/main" id="{BCD7294A-8676-5AA0-C94D-65142A7EEEEB}"/>
              </a:ext>
            </a:extLst>
          </p:cNvPr>
          <p:cNvPicPr>
            <a:picLocks noChangeAspect="1"/>
          </p:cNvPicPr>
          <p:nvPr/>
        </p:nvPicPr>
        <p:blipFill>
          <a:blip r:embed="rId4"/>
          <a:stretch>
            <a:fillRect/>
          </a:stretch>
        </p:blipFill>
        <p:spPr>
          <a:xfrm>
            <a:off x="1886444" y="4946506"/>
            <a:ext cx="9080500" cy="622300"/>
          </a:xfrm>
          <a:prstGeom prst="rect">
            <a:avLst/>
          </a:prstGeom>
        </p:spPr>
      </p:pic>
    </p:spTree>
    <p:extLst>
      <p:ext uri="{BB962C8B-B14F-4D97-AF65-F5344CB8AC3E}">
        <p14:creationId xmlns:p14="http://schemas.microsoft.com/office/powerpoint/2010/main" val="1422672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5790-1391-C4D1-27AC-59AF79C49066}"/>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9FE00CF6-7A4C-854A-F54A-5C9889AAD47E}"/>
              </a:ext>
            </a:extLst>
          </p:cNvPr>
          <p:cNvSpPr>
            <a:spLocks noGrp="1"/>
          </p:cNvSpPr>
          <p:nvPr>
            <p:ph idx="1"/>
          </p:nvPr>
        </p:nvSpPr>
        <p:spPr/>
        <p:txBody>
          <a:bodyPr/>
          <a:lstStyle/>
          <a:p>
            <a:r>
              <a:rPr lang="en-US" dirty="0"/>
              <a:t>The way this works is by looking up the URL definition as specified in the </a:t>
            </a:r>
            <a:r>
              <a:rPr lang="en-US" dirty="0" err="1"/>
              <a:t>polls.urls</a:t>
            </a:r>
            <a:r>
              <a:rPr lang="en-US" dirty="0"/>
              <a:t> module. You can see exactly where the URL name of ‘detail’ is defined below:</a:t>
            </a:r>
          </a:p>
          <a:p>
            <a:endParaRPr lang="en-US" dirty="0"/>
          </a:p>
          <a:p>
            <a:endParaRPr lang="en-US" dirty="0"/>
          </a:p>
          <a:p>
            <a:r>
              <a:rPr lang="en-US" dirty="0"/>
              <a:t>If you want to change the URL of the polls detail view to something else, perhaps to something like polls/specifics/12/ instead of doing it in the template (or templates) you would change it in polls/</a:t>
            </a:r>
            <a:r>
              <a:rPr lang="en-US" dirty="0" err="1"/>
              <a:t>urls.py</a:t>
            </a:r>
            <a:r>
              <a:rPr lang="en-US" dirty="0"/>
              <a:t>:</a:t>
            </a:r>
          </a:p>
          <a:p>
            <a:endParaRPr lang="en-US" dirty="0"/>
          </a:p>
          <a:p>
            <a:endParaRPr lang="en-US" dirty="0"/>
          </a:p>
          <a:p>
            <a:endParaRPr lang="en-NP" dirty="0"/>
          </a:p>
        </p:txBody>
      </p:sp>
      <p:pic>
        <p:nvPicPr>
          <p:cNvPr id="4" name="Picture 3">
            <a:extLst>
              <a:ext uri="{FF2B5EF4-FFF2-40B4-BE49-F238E27FC236}">
                <a16:creationId xmlns:a16="http://schemas.microsoft.com/office/drawing/2014/main" id="{8F3503A6-868E-05E9-AA61-F9E44D71F3B3}"/>
              </a:ext>
            </a:extLst>
          </p:cNvPr>
          <p:cNvPicPr>
            <a:picLocks noChangeAspect="1"/>
          </p:cNvPicPr>
          <p:nvPr/>
        </p:nvPicPr>
        <p:blipFill>
          <a:blip r:embed="rId2"/>
          <a:stretch>
            <a:fillRect/>
          </a:stretch>
        </p:blipFill>
        <p:spPr>
          <a:xfrm>
            <a:off x="1425122" y="3117850"/>
            <a:ext cx="9080500" cy="622300"/>
          </a:xfrm>
          <a:prstGeom prst="rect">
            <a:avLst/>
          </a:prstGeom>
        </p:spPr>
      </p:pic>
      <p:pic>
        <p:nvPicPr>
          <p:cNvPr id="5" name="Picture 4">
            <a:extLst>
              <a:ext uri="{FF2B5EF4-FFF2-40B4-BE49-F238E27FC236}">
                <a16:creationId xmlns:a16="http://schemas.microsoft.com/office/drawing/2014/main" id="{323E30EC-1E30-43CB-AA77-854EE851ACA9}"/>
              </a:ext>
            </a:extLst>
          </p:cNvPr>
          <p:cNvPicPr>
            <a:picLocks noChangeAspect="1"/>
          </p:cNvPicPr>
          <p:nvPr/>
        </p:nvPicPr>
        <p:blipFill>
          <a:blip r:embed="rId3"/>
          <a:stretch>
            <a:fillRect/>
          </a:stretch>
        </p:blipFill>
        <p:spPr>
          <a:xfrm>
            <a:off x="1255712" y="5554663"/>
            <a:ext cx="9080500" cy="622300"/>
          </a:xfrm>
          <a:prstGeom prst="rect">
            <a:avLst/>
          </a:prstGeom>
        </p:spPr>
      </p:pic>
    </p:spTree>
    <p:extLst>
      <p:ext uri="{BB962C8B-B14F-4D97-AF65-F5344CB8AC3E}">
        <p14:creationId xmlns:p14="http://schemas.microsoft.com/office/powerpoint/2010/main" val="4242501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4005-2A89-6CE9-68C8-265237B71D6E}"/>
              </a:ext>
            </a:extLst>
          </p:cNvPr>
          <p:cNvSpPr>
            <a:spLocks noGrp="1"/>
          </p:cNvSpPr>
          <p:nvPr>
            <p:ph type="title"/>
          </p:nvPr>
        </p:nvSpPr>
        <p:spPr/>
        <p:txBody>
          <a:bodyPr/>
          <a:lstStyle/>
          <a:p>
            <a:r>
              <a:rPr lang="en-US" dirty="0" err="1"/>
              <a:t>Namespacing</a:t>
            </a:r>
            <a:r>
              <a:rPr lang="en-US" dirty="0"/>
              <a:t> URL names</a:t>
            </a:r>
            <a:endParaRPr lang="en-NP" dirty="0"/>
          </a:p>
        </p:txBody>
      </p:sp>
      <p:sp>
        <p:nvSpPr>
          <p:cNvPr id="3" name="Content Placeholder 2">
            <a:extLst>
              <a:ext uri="{FF2B5EF4-FFF2-40B4-BE49-F238E27FC236}">
                <a16:creationId xmlns:a16="http://schemas.microsoft.com/office/drawing/2014/main" id="{3333ADD6-16F1-61AF-D09A-9DA12D1F2F8F}"/>
              </a:ext>
            </a:extLst>
          </p:cNvPr>
          <p:cNvSpPr>
            <a:spLocks noGrp="1"/>
          </p:cNvSpPr>
          <p:nvPr>
            <p:ph idx="1"/>
          </p:nvPr>
        </p:nvSpPr>
        <p:spPr/>
        <p:txBody>
          <a:bodyPr/>
          <a:lstStyle/>
          <a:p>
            <a:r>
              <a:rPr lang="en-US" dirty="0"/>
              <a:t>The tutorial project has just one app, polls. In real Django projects, there might be five, ten, twenty apps or more. How does Django differentiate the URL names between them? For example, the polls app has a detail view, and so might an app on the same project that is for a blog. How does one make it so that Django knows which app view to create for a </a:t>
            </a:r>
            <a:r>
              <a:rPr lang="en-US" dirty="0" err="1"/>
              <a:t>url</a:t>
            </a:r>
            <a:r>
              <a:rPr lang="en-US" dirty="0"/>
              <a:t> when using the {% </a:t>
            </a:r>
            <a:r>
              <a:rPr lang="en-US" dirty="0" err="1"/>
              <a:t>url</a:t>
            </a:r>
            <a:r>
              <a:rPr lang="en-US" dirty="0"/>
              <a:t> %} template tag?</a:t>
            </a:r>
          </a:p>
          <a:p>
            <a:r>
              <a:rPr lang="en-US" dirty="0"/>
              <a:t>The answer is to add namespaces to your </a:t>
            </a:r>
            <a:r>
              <a:rPr lang="en-US" dirty="0" err="1"/>
              <a:t>URLconf</a:t>
            </a:r>
            <a:r>
              <a:rPr lang="en-US" dirty="0"/>
              <a:t>. In the polls/</a:t>
            </a:r>
            <a:r>
              <a:rPr lang="en-US" dirty="0" err="1"/>
              <a:t>urls.py</a:t>
            </a:r>
            <a:r>
              <a:rPr lang="en-US" dirty="0"/>
              <a:t> file, go ahead and add an </a:t>
            </a:r>
            <a:r>
              <a:rPr lang="en-US" dirty="0" err="1"/>
              <a:t>app_name</a:t>
            </a:r>
            <a:r>
              <a:rPr lang="en-US" dirty="0"/>
              <a:t> to set the application namespace:</a:t>
            </a:r>
            <a:endParaRPr lang="en-NP" dirty="0"/>
          </a:p>
        </p:txBody>
      </p:sp>
    </p:spTree>
    <p:extLst>
      <p:ext uri="{BB962C8B-B14F-4D97-AF65-F5344CB8AC3E}">
        <p14:creationId xmlns:p14="http://schemas.microsoft.com/office/powerpoint/2010/main" val="67232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3BDDB-833C-1842-BB40-3A7598C4B8DF}"/>
              </a:ext>
            </a:extLst>
          </p:cNvPr>
          <p:cNvSpPr>
            <a:spLocks noGrp="1"/>
          </p:cNvSpPr>
          <p:nvPr>
            <p:ph idx="1"/>
          </p:nvPr>
        </p:nvSpPr>
        <p:spPr>
          <a:xfrm>
            <a:off x="838200" y="115746"/>
            <a:ext cx="10515600" cy="6215606"/>
          </a:xfrm>
        </p:spPr>
        <p:txBody>
          <a:bodyPr>
            <a:normAutofit/>
          </a:bodyPr>
          <a:lstStyle/>
          <a:p>
            <a:pPr marL="0" indent="0">
              <a:buNone/>
            </a:pPr>
            <a:endParaRPr lang="en-NP" dirty="0"/>
          </a:p>
          <a:p>
            <a:pPr marL="0" indent="0" algn="ctr">
              <a:buNone/>
            </a:pPr>
            <a:r>
              <a:rPr lang="en-NP" b="1" dirty="0"/>
              <a:t>Now the project is setup, we can create apps to do our work</a:t>
            </a:r>
          </a:p>
          <a:p>
            <a:pPr marL="0" indent="0" algn="ctr">
              <a:buNone/>
            </a:pPr>
            <a:endParaRPr lang="en-NP" dirty="0"/>
          </a:p>
          <a:p>
            <a:pPr marL="0" indent="0" algn="ctr">
              <a:buNone/>
            </a:pPr>
            <a:r>
              <a:rPr lang="en-US" dirty="0"/>
              <a:t>Each application you write in Django consists of a Python package that follows a certain convention. Django comes with a utility that automatically generates the basic directory structure of an app, so you can focus on writing code rather than creating directories.</a:t>
            </a:r>
          </a:p>
          <a:p>
            <a:pPr marL="0" indent="0" algn="ctr">
              <a:buNone/>
            </a:pPr>
            <a:endParaRPr lang="en-NP" dirty="0"/>
          </a:p>
        </p:txBody>
      </p:sp>
      <p:pic>
        <p:nvPicPr>
          <p:cNvPr id="4" name="Picture 3">
            <a:extLst>
              <a:ext uri="{FF2B5EF4-FFF2-40B4-BE49-F238E27FC236}">
                <a16:creationId xmlns:a16="http://schemas.microsoft.com/office/drawing/2014/main" id="{8A638EF9-2EF2-B540-BC17-C5865601B0CB}"/>
              </a:ext>
            </a:extLst>
          </p:cNvPr>
          <p:cNvPicPr>
            <a:picLocks noChangeAspect="1"/>
          </p:cNvPicPr>
          <p:nvPr/>
        </p:nvPicPr>
        <p:blipFill>
          <a:blip r:embed="rId2"/>
          <a:stretch>
            <a:fillRect/>
          </a:stretch>
        </p:blipFill>
        <p:spPr>
          <a:xfrm>
            <a:off x="1358578" y="4387288"/>
            <a:ext cx="9220200" cy="838200"/>
          </a:xfrm>
          <a:prstGeom prst="rect">
            <a:avLst/>
          </a:prstGeom>
        </p:spPr>
      </p:pic>
    </p:spTree>
    <p:extLst>
      <p:ext uri="{BB962C8B-B14F-4D97-AF65-F5344CB8AC3E}">
        <p14:creationId xmlns:p14="http://schemas.microsoft.com/office/powerpoint/2010/main" val="13787944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DB45-BA13-DC62-03F4-FBA4B9F11D1E}"/>
              </a:ext>
            </a:extLst>
          </p:cNvPr>
          <p:cNvSpPr>
            <a:spLocks noGrp="1"/>
          </p:cNvSpPr>
          <p:nvPr>
            <p:ph type="title"/>
          </p:nvPr>
        </p:nvSpPr>
        <p:spPr/>
        <p:txBody>
          <a:bodyPr/>
          <a:lstStyle/>
          <a:p>
            <a:endParaRPr lang="en-NP"/>
          </a:p>
        </p:txBody>
      </p:sp>
      <p:pic>
        <p:nvPicPr>
          <p:cNvPr id="4" name="Content Placeholder 3">
            <a:extLst>
              <a:ext uri="{FF2B5EF4-FFF2-40B4-BE49-F238E27FC236}">
                <a16:creationId xmlns:a16="http://schemas.microsoft.com/office/drawing/2014/main" id="{C6FBC3A9-6CB2-A0AD-5BD2-FE4ABFABAB6E}"/>
              </a:ext>
            </a:extLst>
          </p:cNvPr>
          <p:cNvPicPr>
            <a:picLocks noGrp="1" noChangeAspect="1"/>
          </p:cNvPicPr>
          <p:nvPr>
            <p:ph idx="1"/>
          </p:nvPr>
        </p:nvPicPr>
        <p:blipFill>
          <a:blip r:embed="rId2"/>
          <a:stretch>
            <a:fillRect/>
          </a:stretch>
        </p:blipFill>
        <p:spPr>
          <a:xfrm>
            <a:off x="2000250" y="2197894"/>
            <a:ext cx="8191500" cy="3606800"/>
          </a:xfrm>
          <a:prstGeom prst="rect">
            <a:avLst/>
          </a:prstGeom>
        </p:spPr>
      </p:pic>
    </p:spTree>
    <p:extLst>
      <p:ext uri="{BB962C8B-B14F-4D97-AF65-F5344CB8AC3E}">
        <p14:creationId xmlns:p14="http://schemas.microsoft.com/office/powerpoint/2010/main" val="2868145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6E05-5B32-7C5C-A4B9-AF6D2AC8AC02}"/>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98F98688-5EBE-5FE5-596D-AADE46C5BE45}"/>
              </a:ext>
            </a:extLst>
          </p:cNvPr>
          <p:cNvSpPr>
            <a:spLocks noGrp="1"/>
          </p:cNvSpPr>
          <p:nvPr>
            <p:ph idx="1"/>
          </p:nvPr>
        </p:nvSpPr>
        <p:spPr/>
        <p:txBody>
          <a:bodyPr/>
          <a:lstStyle/>
          <a:p>
            <a:r>
              <a:rPr lang="en-US" dirty="0"/>
              <a:t>Now change your polls/</a:t>
            </a:r>
            <a:r>
              <a:rPr lang="en-US" dirty="0" err="1"/>
              <a:t>index.html</a:t>
            </a:r>
            <a:r>
              <a:rPr lang="en-US" dirty="0"/>
              <a:t> template from:</a:t>
            </a:r>
          </a:p>
          <a:p>
            <a:endParaRPr lang="en-US" dirty="0"/>
          </a:p>
          <a:p>
            <a:endParaRPr lang="en-US" dirty="0"/>
          </a:p>
          <a:p>
            <a:endParaRPr lang="en-US" dirty="0"/>
          </a:p>
          <a:p>
            <a:r>
              <a:rPr lang="en-US" dirty="0"/>
              <a:t>TO:</a:t>
            </a:r>
          </a:p>
          <a:p>
            <a:endParaRPr lang="en-US" dirty="0"/>
          </a:p>
          <a:p>
            <a:pPr marL="0" indent="0">
              <a:buNone/>
            </a:pPr>
            <a:endParaRPr lang="en-US" dirty="0"/>
          </a:p>
          <a:p>
            <a:endParaRPr lang="en-NP" dirty="0"/>
          </a:p>
        </p:txBody>
      </p:sp>
      <p:pic>
        <p:nvPicPr>
          <p:cNvPr id="4" name="Picture 3">
            <a:extLst>
              <a:ext uri="{FF2B5EF4-FFF2-40B4-BE49-F238E27FC236}">
                <a16:creationId xmlns:a16="http://schemas.microsoft.com/office/drawing/2014/main" id="{78D9D3FD-D0C9-7B12-1BD7-37EB48FD76FA}"/>
              </a:ext>
            </a:extLst>
          </p:cNvPr>
          <p:cNvPicPr>
            <a:picLocks noChangeAspect="1"/>
          </p:cNvPicPr>
          <p:nvPr/>
        </p:nvPicPr>
        <p:blipFill>
          <a:blip r:embed="rId2"/>
          <a:stretch>
            <a:fillRect/>
          </a:stretch>
        </p:blipFill>
        <p:spPr>
          <a:xfrm>
            <a:off x="1587500" y="2514600"/>
            <a:ext cx="9017000" cy="914400"/>
          </a:xfrm>
          <a:prstGeom prst="rect">
            <a:avLst/>
          </a:prstGeom>
        </p:spPr>
      </p:pic>
      <p:pic>
        <p:nvPicPr>
          <p:cNvPr id="5" name="Picture 4">
            <a:extLst>
              <a:ext uri="{FF2B5EF4-FFF2-40B4-BE49-F238E27FC236}">
                <a16:creationId xmlns:a16="http://schemas.microsoft.com/office/drawing/2014/main" id="{01839AFB-F031-3E60-D552-1233F042224B}"/>
              </a:ext>
            </a:extLst>
          </p:cNvPr>
          <p:cNvPicPr>
            <a:picLocks noChangeAspect="1"/>
          </p:cNvPicPr>
          <p:nvPr/>
        </p:nvPicPr>
        <p:blipFill>
          <a:blip r:embed="rId3"/>
          <a:stretch>
            <a:fillRect/>
          </a:stretch>
        </p:blipFill>
        <p:spPr>
          <a:xfrm>
            <a:off x="1536700" y="4728276"/>
            <a:ext cx="9118600" cy="1130300"/>
          </a:xfrm>
          <a:prstGeom prst="rect">
            <a:avLst/>
          </a:prstGeom>
        </p:spPr>
      </p:pic>
    </p:spTree>
    <p:extLst>
      <p:ext uri="{BB962C8B-B14F-4D97-AF65-F5344CB8AC3E}">
        <p14:creationId xmlns:p14="http://schemas.microsoft.com/office/powerpoint/2010/main" val="1751523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F92FFD-9958-18AA-D64C-ED78EBE7EB1D}"/>
              </a:ext>
            </a:extLst>
          </p:cNvPr>
          <p:cNvPicPr>
            <a:picLocks noGrp="1" noChangeAspect="1"/>
          </p:cNvPicPr>
          <p:nvPr>
            <p:ph idx="1"/>
          </p:nvPr>
        </p:nvPicPr>
        <p:blipFill>
          <a:blip r:embed="rId2"/>
          <a:stretch>
            <a:fillRect/>
          </a:stretch>
        </p:blipFill>
        <p:spPr>
          <a:xfrm>
            <a:off x="1365185" y="1253331"/>
            <a:ext cx="9461630" cy="4351338"/>
          </a:xfrm>
          <a:prstGeom prst="rect">
            <a:avLst/>
          </a:prstGeom>
        </p:spPr>
      </p:pic>
    </p:spTree>
    <p:extLst>
      <p:ext uri="{BB962C8B-B14F-4D97-AF65-F5344CB8AC3E}">
        <p14:creationId xmlns:p14="http://schemas.microsoft.com/office/powerpoint/2010/main" val="2700005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7F534-B729-19B8-759F-4834A56EBDE8}"/>
              </a:ext>
            </a:extLst>
          </p:cNvPr>
          <p:cNvSpPr>
            <a:spLocks noGrp="1"/>
          </p:cNvSpPr>
          <p:nvPr>
            <p:ph idx="1"/>
          </p:nvPr>
        </p:nvSpPr>
        <p:spPr>
          <a:xfrm>
            <a:off x="838200" y="783771"/>
            <a:ext cx="10515600" cy="5393192"/>
          </a:xfrm>
        </p:spPr>
        <p:txBody>
          <a:bodyPr/>
          <a:lstStyle/>
          <a:p>
            <a:r>
              <a:rPr lang="en-US" dirty="0"/>
              <a:t>Add the following to polls/</a:t>
            </a:r>
            <a:r>
              <a:rPr lang="en-US" dirty="0" err="1"/>
              <a:t>views.py</a:t>
            </a:r>
            <a:r>
              <a:rPr lang="en-US" dirty="0"/>
              <a:t>:</a:t>
            </a:r>
          </a:p>
          <a:p>
            <a:endParaRPr lang="en-NP" dirty="0"/>
          </a:p>
        </p:txBody>
      </p:sp>
      <p:pic>
        <p:nvPicPr>
          <p:cNvPr id="4" name="Picture 3">
            <a:extLst>
              <a:ext uri="{FF2B5EF4-FFF2-40B4-BE49-F238E27FC236}">
                <a16:creationId xmlns:a16="http://schemas.microsoft.com/office/drawing/2014/main" id="{7BF18728-0825-646E-2B3B-061B1EAFECC3}"/>
              </a:ext>
            </a:extLst>
          </p:cNvPr>
          <p:cNvPicPr>
            <a:picLocks noChangeAspect="1"/>
          </p:cNvPicPr>
          <p:nvPr/>
        </p:nvPicPr>
        <p:blipFill>
          <a:blip r:embed="rId2"/>
          <a:stretch>
            <a:fillRect/>
          </a:stretch>
        </p:blipFill>
        <p:spPr>
          <a:xfrm>
            <a:off x="1358900" y="1458458"/>
            <a:ext cx="9474200" cy="5393192"/>
          </a:xfrm>
          <a:prstGeom prst="rect">
            <a:avLst/>
          </a:prstGeom>
        </p:spPr>
      </p:pic>
    </p:spTree>
    <p:extLst>
      <p:ext uri="{BB962C8B-B14F-4D97-AF65-F5344CB8AC3E}">
        <p14:creationId xmlns:p14="http://schemas.microsoft.com/office/powerpoint/2010/main" val="31522221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79BF-453A-CD1A-6D75-01088C3BD19B}"/>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2D10819C-A62D-8A24-7817-CF834C4E1276}"/>
              </a:ext>
            </a:extLst>
          </p:cNvPr>
          <p:cNvSpPr>
            <a:spLocks noGrp="1"/>
          </p:cNvSpPr>
          <p:nvPr>
            <p:ph idx="1"/>
          </p:nvPr>
        </p:nvSpPr>
        <p:spPr/>
        <p:txBody>
          <a:bodyPr>
            <a:normAutofit fontScale="92500" lnSpcReduction="20000"/>
          </a:bodyPr>
          <a:lstStyle/>
          <a:p>
            <a:r>
              <a:rPr lang="en-US" dirty="0">
                <a:hlinkClick r:id="rId2" tooltip="django.http.HttpRequest.POST"/>
              </a:rPr>
              <a:t>request.POST</a:t>
            </a:r>
            <a:r>
              <a:rPr lang="en-US" dirty="0"/>
              <a:t> is a dictionary-like object that lets you access submitted data by key name. In this case, </a:t>
            </a:r>
            <a:r>
              <a:rPr lang="en-US" dirty="0" err="1"/>
              <a:t>request.POST</a:t>
            </a:r>
            <a:r>
              <a:rPr lang="en-US" dirty="0"/>
              <a:t>['choice'] returns the ID of the selected choice, as a string. </a:t>
            </a:r>
            <a:r>
              <a:rPr lang="en-US" dirty="0">
                <a:hlinkClick r:id="rId2" tooltip="django.http.HttpRequest.POST"/>
              </a:rPr>
              <a:t>request.POST</a:t>
            </a:r>
            <a:r>
              <a:rPr lang="en-US" dirty="0"/>
              <a:t> values are always strings.</a:t>
            </a:r>
          </a:p>
          <a:p>
            <a:r>
              <a:rPr lang="en-US" dirty="0" err="1"/>
              <a:t>request.POST</a:t>
            </a:r>
            <a:r>
              <a:rPr lang="en-US" dirty="0"/>
              <a:t>['choice'] will raise </a:t>
            </a:r>
            <a:r>
              <a:rPr lang="en-US" dirty="0">
                <a:hlinkClick r:id="rId3" tooltip="(in Python v3.10)"/>
              </a:rPr>
              <a:t>KeyError</a:t>
            </a:r>
            <a:r>
              <a:rPr lang="en-US" dirty="0"/>
              <a:t> if choice wasn’t provided in POST data. The above code checks for </a:t>
            </a:r>
            <a:r>
              <a:rPr lang="en-US" dirty="0">
                <a:hlinkClick r:id="rId3" tooltip="(in Python v3.10)"/>
              </a:rPr>
              <a:t>KeyError</a:t>
            </a:r>
            <a:r>
              <a:rPr lang="en-US" dirty="0"/>
              <a:t> and redisplays the question form with an error message if choice isn’t given.</a:t>
            </a:r>
          </a:p>
          <a:p>
            <a:r>
              <a:rPr lang="en-US" dirty="0"/>
              <a:t>After incrementing the choice count, the code returns an </a:t>
            </a:r>
            <a:r>
              <a:rPr lang="en-US" dirty="0">
                <a:hlinkClick r:id="rId4" tooltip="django.http.HttpResponseRedirect"/>
              </a:rPr>
              <a:t>HttpResponseRedirect</a:t>
            </a:r>
            <a:r>
              <a:rPr lang="en-US" dirty="0"/>
              <a:t> rather than a normal </a:t>
            </a:r>
            <a:r>
              <a:rPr lang="en-US" dirty="0">
                <a:hlinkClick r:id="rId5" tooltip="django.http.HttpResponse"/>
              </a:rPr>
              <a:t>HttpResponse</a:t>
            </a:r>
            <a:r>
              <a:rPr lang="en-US" dirty="0"/>
              <a:t>. </a:t>
            </a:r>
            <a:r>
              <a:rPr lang="en-US" dirty="0">
                <a:hlinkClick r:id="rId4" tooltip="django.http.HttpResponseRedirect"/>
              </a:rPr>
              <a:t>HttpResponseRedirect</a:t>
            </a:r>
            <a:r>
              <a:rPr lang="en-US" dirty="0"/>
              <a:t> takes a single argument: the URL to which the user will be redirected (see the following point for how we construct the URL in this case).</a:t>
            </a:r>
            <a:br>
              <a:rPr lang="en-US" dirty="0"/>
            </a:br>
            <a:br>
              <a:rPr lang="en-US" dirty="0"/>
            </a:br>
            <a:endParaRPr lang="en-NP" dirty="0"/>
          </a:p>
        </p:txBody>
      </p:sp>
    </p:spTree>
    <p:extLst>
      <p:ext uri="{BB962C8B-B14F-4D97-AF65-F5344CB8AC3E}">
        <p14:creationId xmlns:p14="http://schemas.microsoft.com/office/powerpoint/2010/main" val="27862584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0E3B-C605-204F-6CBB-5DA066F548DA}"/>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3DD08242-5B95-850F-2629-7EEF2498EC82}"/>
              </a:ext>
            </a:extLst>
          </p:cNvPr>
          <p:cNvSpPr>
            <a:spLocks noGrp="1"/>
          </p:cNvSpPr>
          <p:nvPr>
            <p:ph idx="1"/>
          </p:nvPr>
        </p:nvSpPr>
        <p:spPr/>
        <p:txBody>
          <a:bodyPr/>
          <a:lstStyle/>
          <a:p>
            <a:r>
              <a:rPr lang="en-US" dirty="0"/>
              <a:t>You should always return an </a:t>
            </a:r>
            <a:r>
              <a:rPr lang="en-US" dirty="0">
                <a:hlinkClick r:id="rId2" tooltip="django.http.HttpResponseRedirect"/>
              </a:rPr>
              <a:t>HttpResponseRedirect</a:t>
            </a:r>
            <a:r>
              <a:rPr lang="en-US" dirty="0"/>
              <a:t> after successfully dealing with POST data. This tip isn’t specific to Django; it’s good web development practice in general.</a:t>
            </a:r>
          </a:p>
          <a:p>
            <a:r>
              <a:rPr lang="en-US" dirty="0"/>
              <a:t>We are using the </a:t>
            </a:r>
            <a:r>
              <a:rPr lang="en-US" dirty="0">
                <a:hlinkClick r:id="rId3" tooltip="django.urls.reverse"/>
              </a:rPr>
              <a:t>reverse()</a:t>
            </a:r>
            <a:r>
              <a:rPr lang="en-US" dirty="0"/>
              <a:t> function in the </a:t>
            </a:r>
            <a:r>
              <a:rPr lang="en-US" dirty="0">
                <a:hlinkClick r:id="rId2" tooltip="django.http.HttpResponseRedirect"/>
              </a:rPr>
              <a:t>HttpResponseRedirect</a:t>
            </a:r>
            <a:r>
              <a:rPr lang="en-US" dirty="0"/>
              <a:t> constructor in this example. This function helps avoid having to hardcode a URL in the view function. It is given the name of the view that we want to pass control to and the variable portion of the URL pattern that points to that view. </a:t>
            </a:r>
            <a:endParaRPr lang="en-NP" dirty="0"/>
          </a:p>
        </p:txBody>
      </p:sp>
    </p:spTree>
    <p:extLst>
      <p:ext uri="{BB962C8B-B14F-4D97-AF65-F5344CB8AC3E}">
        <p14:creationId xmlns:p14="http://schemas.microsoft.com/office/powerpoint/2010/main" val="2160620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9378F-9221-D467-418E-B3DA41844518}"/>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A6AD0815-6AA3-8DE5-E0B1-B42D5EE6DB76}"/>
              </a:ext>
            </a:extLst>
          </p:cNvPr>
          <p:cNvSpPr>
            <a:spLocks noGrp="1"/>
          </p:cNvSpPr>
          <p:nvPr>
            <p:ph idx="1"/>
          </p:nvPr>
        </p:nvSpPr>
        <p:spPr/>
        <p:txBody>
          <a:bodyPr/>
          <a:lstStyle/>
          <a:p>
            <a:r>
              <a:rPr lang="en-US" dirty="0"/>
              <a:t>After somebody votes in a question, the vote() view redirects to the results page for the question. Let’s write that view:</a:t>
            </a:r>
          </a:p>
          <a:p>
            <a:br>
              <a:rPr lang="en-US" dirty="0"/>
            </a:br>
            <a:endParaRPr lang="en-US" dirty="0"/>
          </a:p>
          <a:p>
            <a:endParaRPr lang="en-NP" dirty="0"/>
          </a:p>
        </p:txBody>
      </p:sp>
      <p:pic>
        <p:nvPicPr>
          <p:cNvPr id="4" name="Picture 3">
            <a:extLst>
              <a:ext uri="{FF2B5EF4-FFF2-40B4-BE49-F238E27FC236}">
                <a16:creationId xmlns:a16="http://schemas.microsoft.com/office/drawing/2014/main" id="{E1217114-6AFE-D3D9-66E3-BBEA1443B3A2}"/>
              </a:ext>
            </a:extLst>
          </p:cNvPr>
          <p:cNvPicPr>
            <a:picLocks noChangeAspect="1"/>
          </p:cNvPicPr>
          <p:nvPr/>
        </p:nvPicPr>
        <p:blipFill>
          <a:blip r:embed="rId2"/>
          <a:stretch>
            <a:fillRect/>
          </a:stretch>
        </p:blipFill>
        <p:spPr>
          <a:xfrm>
            <a:off x="1742044" y="3203452"/>
            <a:ext cx="8280400" cy="2374900"/>
          </a:xfrm>
          <a:prstGeom prst="rect">
            <a:avLst/>
          </a:prstGeom>
        </p:spPr>
      </p:pic>
    </p:spTree>
    <p:extLst>
      <p:ext uri="{BB962C8B-B14F-4D97-AF65-F5344CB8AC3E}">
        <p14:creationId xmlns:p14="http://schemas.microsoft.com/office/powerpoint/2010/main" val="3935917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AE2E-992D-8A82-A49C-6600734DEC34}"/>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1BFEE8B5-8364-9512-6561-1F510F3323B1}"/>
              </a:ext>
            </a:extLst>
          </p:cNvPr>
          <p:cNvSpPr>
            <a:spLocks noGrp="1"/>
          </p:cNvSpPr>
          <p:nvPr>
            <p:ph idx="1"/>
          </p:nvPr>
        </p:nvSpPr>
        <p:spPr/>
        <p:txBody>
          <a:bodyPr/>
          <a:lstStyle/>
          <a:p>
            <a:r>
              <a:rPr lang="en-US" dirty="0"/>
              <a:t>Now, create a polls/</a:t>
            </a:r>
            <a:r>
              <a:rPr lang="en-US" dirty="0" err="1"/>
              <a:t>results.html</a:t>
            </a:r>
            <a:r>
              <a:rPr lang="en-US" dirty="0"/>
              <a:t> template:</a:t>
            </a:r>
          </a:p>
          <a:p>
            <a:pPr marL="0" indent="0">
              <a:buNone/>
            </a:pPr>
            <a:br>
              <a:rPr lang="en-US" dirty="0"/>
            </a:br>
            <a:endParaRPr lang="en-US" dirty="0"/>
          </a:p>
          <a:p>
            <a:endParaRPr lang="en-NP" dirty="0"/>
          </a:p>
        </p:txBody>
      </p:sp>
      <p:pic>
        <p:nvPicPr>
          <p:cNvPr id="4" name="Picture 3">
            <a:extLst>
              <a:ext uri="{FF2B5EF4-FFF2-40B4-BE49-F238E27FC236}">
                <a16:creationId xmlns:a16="http://schemas.microsoft.com/office/drawing/2014/main" id="{26573727-5204-CE9D-B4E7-028B6BE95664}"/>
              </a:ext>
            </a:extLst>
          </p:cNvPr>
          <p:cNvPicPr>
            <a:picLocks noChangeAspect="1"/>
          </p:cNvPicPr>
          <p:nvPr/>
        </p:nvPicPr>
        <p:blipFill>
          <a:blip r:embed="rId2"/>
          <a:stretch>
            <a:fillRect/>
          </a:stretch>
        </p:blipFill>
        <p:spPr>
          <a:xfrm>
            <a:off x="1403350" y="2739077"/>
            <a:ext cx="9385300" cy="3327400"/>
          </a:xfrm>
          <a:prstGeom prst="rect">
            <a:avLst/>
          </a:prstGeom>
        </p:spPr>
      </p:pic>
    </p:spTree>
    <p:extLst>
      <p:ext uri="{BB962C8B-B14F-4D97-AF65-F5344CB8AC3E}">
        <p14:creationId xmlns:p14="http://schemas.microsoft.com/office/powerpoint/2010/main" val="16772602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7716-FC2A-1328-9DB1-5F0BA58843A3}"/>
              </a:ext>
            </a:extLst>
          </p:cNvPr>
          <p:cNvSpPr>
            <a:spLocks noGrp="1"/>
          </p:cNvSpPr>
          <p:nvPr>
            <p:ph type="title"/>
          </p:nvPr>
        </p:nvSpPr>
        <p:spPr/>
        <p:txBody>
          <a:bodyPr>
            <a:normAutofit/>
          </a:bodyPr>
          <a:lstStyle/>
          <a:p>
            <a:r>
              <a:rPr lang="en-US" dirty="0"/>
              <a:t>Use generic views: Less code is better</a:t>
            </a:r>
            <a:endParaRPr lang="en-NP" dirty="0"/>
          </a:p>
        </p:txBody>
      </p:sp>
      <p:sp>
        <p:nvSpPr>
          <p:cNvPr id="3" name="Content Placeholder 2">
            <a:extLst>
              <a:ext uri="{FF2B5EF4-FFF2-40B4-BE49-F238E27FC236}">
                <a16:creationId xmlns:a16="http://schemas.microsoft.com/office/drawing/2014/main" id="{DC1AB83C-7810-640C-F203-F5971280DF96}"/>
              </a:ext>
            </a:extLst>
          </p:cNvPr>
          <p:cNvSpPr>
            <a:spLocks noGrp="1"/>
          </p:cNvSpPr>
          <p:nvPr>
            <p:ph idx="1"/>
          </p:nvPr>
        </p:nvSpPr>
        <p:spPr/>
        <p:txBody>
          <a:bodyPr>
            <a:normAutofit fontScale="92500" lnSpcReduction="10000"/>
          </a:bodyPr>
          <a:lstStyle/>
          <a:p>
            <a:r>
              <a:rPr lang="en-US" dirty="0"/>
              <a:t>These views represent a common case of basic web development: getting data from the database according to a parameter passed in the URL, loading a template and returning the rendered template. Because this is so common, Django provides a shortcut, called the “generic views” system.</a:t>
            </a:r>
          </a:p>
          <a:p>
            <a:r>
              <a:rPr lang="en-US" dirty="0"/>
              <a:t>Let’s convert our poll app to use the generic views system, so we can delete a bunch of our own code. We’ll have to take a few steps to make the conversion. We will:</a:t>
            </a:r>
          </a:p>
          <a:p>
            <a:pPr lvl="1"/>
            <a:r>
              <a:rPr lang="en-US" dirty="0"/>
              <a:t>Convert the </a:t>
            </a:r>
            <a:r>
              <a:rPr lang="en-US" dirty="0" err="1"/>
              <a:t>URLconf</a:t>
            </a:r>
            <a:r>
              <a:rPr lang="en-US" dirty="0"/>
              <a:t>.</a:t>
            </a:r>
          </a:p>
          <a:p>
            <a:pPr lvl="1"/>
            <a:r>
              <a:rPr lang="en-US" dirty="0"/>
              <a:t>Delete some of the old, unneeded views.</a:t>
            </a:r>
          </a:p>
          <a:p>
            <a:pPr lvl="1"/>
            <a:r>
              <a:rPr lang="en-US" dirty="0"/>
              <a:t>Introduce new views based on Django’s generic views.</a:t>
            </a:r>
          </a:p>
          <a:p>
            <a:pPr marL="0" indent="0">
              <a:buNone/>
            </a:pPr>
            <a:br>
              <a:rPr lang="en-US" dirty="0"/>
            </a:br>
            <a:endParaRPr lang="en-NP" dirty="0"/>
          </a:p>
        </p:txBody>
      </p:sp>
    </p:spTree>
    <p:extLst>
      <p:ext uri="{BB962C8B-B14F-4D97-AF65-F5344CB8AC3E}">
        <p14:creationId xmlns:p14="http://schemas.microsoft.com/office/powerpoint/2010/main" val="2479206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22A6-C5D5-492C-3AFF-FEDA96A3B76F}"/>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DD7E19F0-E20A-D21C-C995-CE7D0B9B5140}"/>
              </a:ext>
            </a:extLst>
          </p:cNvPr>
          <p:cNvSpPr>
            <a:spLocks noGrp="1"/>
          </p:cNvSpPr>
          <p:nvPr>
            <p:ph idx="1"/>
          </p:nvPr>
        </p:nvSpPr>
        <p:spPr/>
        <p:txBody>
          <a:bodyPr/>
          <a:lstStyle/>
          <a:p>
            <a:r>
              <a:rPr lang="en-US" dirty="0"/>
              <a:t>First, open the polls/</a:t>
            </a:r>
            <a:r>
              <a:rPr lang="en-US" dirty="0" err="1"/>
              <a:t>urls.py</a:t>
            </a:r>
            <a:r>
              <a:rPr lang="en-US" dirty="0"/>
              <a:t> </a:t>
            </a:r>
            <a:r>
              <a:rPr lang="en-US" dirty="0" err="1"/>
              <a:t>URLconf</a:t>
            </a:r>
            <a:r>
              <a:rPr lang="en-US" dirty="0"/>
              <a:t> and change it like so:</a:t>
            </a:r>
            <a:br>
              <a:rPr lang="en-US" dirty="0"/>
            </a:br>
            <a:endParaRPr lang="en-US" dirty="0"/>
          </a:p>
          <a:p>
            <a:endParaRPr lang="en-NP" dirty="0"/>
          </a:p>
        </p:txBody>
      </p:sp>
      <p:pic>
        <p:nvPicPr>
          <p:cNvPr id="4" name="Picture 3">
            <a:extLst>
              <a:ext uri="{FF2B5EF4-FFF2-40B4-BE49-F238E27FC236}">
                <a16:creationId xmlns:a16="http://schemas.microsoft.com/office/drawing/2014/main" id="{A043FD77-98E5-1B44-BD06-802926DDB4DD}"/>
              </a:ext>
            </a:extLst>
          </p:cNvPr>
          <p:cNvPicPr>
            <a:picLocks noChangeAspect="1"/>
          </p:cNvPicPr>
          <p:nvPr/>
        </p:nvPicPr>
        <p:blipFill>
          <a:blip r:embed="rId2"/>
          <a:stretch>
            <a:fillRect/>
          </a:stretch>
        </p:blipFill>
        <p:spPr>
          <a:xfrm>
            <a:off x="1192892" y="2552700"/>
            <a:ext cx="9283700" cy="3759200"/>
          </a:xfrm>
          <a:prstGeom prst="rect">
            <a:avLst/>
          </a:prstGeom>
        </p:spPr>
      </p:pic>
    </p:spTree>
    <p:extLst>
      <p:ext uri="{BB962C8B-B14F-4D97-AF65-F5344CB8AC3E}">
        <p14:creationId xmlns:p14="http://schemas.microsoft.com/office/powerpoint/2010/main" val="250793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1D9-D427-EB45-A794-B1C8FC0302C4}"/>
              </a:ext>
            </a:extLst>
          </p:cNvPr>
          <p:cNvSpPr>
            <a:spLocks noGrp="1"/>
          </p:cNvSpPr>
          <p:nvPr>
            <p:ph type="title"/>
          </p:nvPr>
        </p:nvSpPr>
        <p:spPr/>
        <p:txBody>
          <a:bodyPr/>
          <a:lstStyle/>
          <a:p>
            <a:r>
              <a:rPr lang="en-US" b="1" dirty="0"/>
              <a:t>Creating the Polls app</a:t>
            </a:r>
            <a:endParaRPr lang="en-NP" dirty="0"/>
          </a:p>
        </p:txBody>
      </p:sp>
      <p:sp>
        <p:nvSpPr>
          <p:cNvPr id="3" name="Content Placeholder 2">
            <a:extLst>
              <a:ext uri="{FF2B5EF4-FFF2-40B4-BE49-F238E27FC236}">
                <a16:creationId xmlns:a16="http://schemas.microsoft.com/office/drawing/2014/main" id="{FEF741D6-E098-FC43-AB5F-E06FEB244147}"/>
              </a:ext>
            </a:extLst>
          </p:cNvPr>
          <p:cNvSpPr>
            <a:spLocks noGrp="1"/>
          </p:cNvSpPr>
          <p:nvPr>
            <p:ph idx="1"/>
          </p:nvPr>
        </p:nvSpPr>
        <p:spPr/>
        <p:txBody>
          <a:bodyPr/>
          <a:lstStyle/>
          <a:p>
            <a:r>
              <a:rPr lang="en-US" dirty="0"/>
              <a:t>To create your app, make sure you’re in the same directory as </a:t>
            </a:r>
            <a:r>
              <a:rPr lang="en-US" dirty="0" err="1"/>
              <a:t>manage.py</a:t>
            </a:r>
            <a:r>
              <a:rPr lang="en-US" dirty="0"/>
              <a:t> (For comfort: it can be imported as its own top-level module, rather than a submodule of </a:t>
            </a:r>
            <a:r>
              <a:rPr lang="en-US" dirty="0" err="1"/>
              <a:t>mysite</a:t>
            </a:r>
            <a:r>
              <a:rPr lang="en-US" dirty="0"/>
              <a:t>)</a:t>
            </a:r>
          </a:p>
          <a:p>
            <a:endParaRPr lang="en-US" dirty="0"/>
          </a:p>
          <a:p>
            <a:endParaRPr lang="en-NP" dirty="0"/>
          </a:p>
          <a:p>
            <a:endParaRPr lang="en-NP" dirty="0"/>
          </a:p>
          <a:p>
            <a:r>
              <a:rPr lang="en-US" dirty="0"/>
              <a:t>That’ll create a directory polls (in right fig)</a:t>
            </a:r>
          </a:p>
        </p:txBody>
      </p:sp>
      <p:pic>
        <p:nvPicPr>
          <p:cNvPr id="4" name="Picture 3">
            <a:extLst>
              <a:ext uri="{FF2B5EF4-FFF2-40B4-BE49-F238E27FC236}">
                <a16:creationId xmlns:a16="http://schemas.microsoft.com/office/drawing/2014/main" id="{EE015136-1207-934D-A4D8-A485E348CC01}"/>
              </a:ext>
            </a:extLst>
          </p:cNvPr>
          <p:cNvPicPr>
            <a:picLocks noChangeAspect="1"/>
          </p:cNvPicPr>
          <p:nvPr/>
        </p:nvPicPr>
        <p:blipFill>
          <a:blip r:embed="rId2"/>
          <a:stretch>
            <a:fillRect/>
          </a:stretch>
        </p:blipFill>
        <p:spPr>
          <a:xfrm>
            <a:off x="1168641" y="3525849"/>
            <a:ext cx="5016500" cy="673100"/>
          </a:xfrm>
          <a:prstGeom prst="rect">
            <a:avLst/>
          </a:prstGeom>
        </p:spPr>
      </p:pic>
      <p:pic>
        <p:nvPicPr>
          <p:cNvPr id="5" name="Picture 4">
            <a:extLst>
              <a:ext uri="{FF2B5EF4-FFF2-40B4-BE49-F238E27FC236}">
                <a16:creationId xmlns:a16="http://schemas.microsoft.com/office/drawing/2014/main" id="{B7915198-F7BD-BE45-A6BD-A37E23AC7D5D}"/>
              </a:ext>
            </a:extLst>
          </p:cNvPr>
          <p:cNvPicPr>
            <a:picLocks noChangeAspect="1"/>
          </p:cNvPicPr>
          <p:nvPr/>
        </p:nvPicPr>
        <p:blipFill>
          <a:blip r:embed="rId3"/>
          <a:stretch>
            <a:fillRect/>
          </a:stretch>
        </p:blipFill>
        <p:spPr>
          <a:xfrm>
            <a:off x="7330070" y="3429000"/>
            <a:ext cx="3365500" cy="2667000"/>
          </a:xfrm>
          <a:prstGeom prst="rect">
            <a:avLst/>
          </a:prstGeom>
        </p:spPr>
      </p:pic>
    </p:spTree>
    <p:extLst>
      <p:ext uri="{BB962C8B-B14F-4D97-AF65-F5344CB8AC3E}">
        <p14:creationId xmlns:p14="http://schemas.microsoft.com/office/powerpoint/2010/main" val="15107558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3F6EC-7AF4-E8A6-9944-A75CF4D18453}"/>
              </a:ext>
            </a:extLst>
          </p:cNvPr>
          <p:cNvSpPr>
            <a:spLocks noGrp="1"/>
          </p:cNvSpPr>
          <p:nvPr>
            <p:ph idx="1"/>
          </p:nvPr>
        </p:nvSpPr>
        <p:spPr>
          <a:xfrm>
            <a:off x="838200" y="617517"/>
            <a:ext cx="10515600" cy="5559446"/>
          </a:xfrm>
        </p:spPr>
        <p:txBody>
          <a:bodyPr/>
          <a:lstStyle/>
          <a:p>
            <a:r>
              <a:rPr lang="en-US" dirty="0"/>
              <a:t>Next, we’re going to remove our old index, detail, and results views and use Django’s generic views instead. To do so, open the polls/</a:t>
            </a:r>
            <a:r>
              <a:rPr lang="en-US" dirty="0" err="1"/>
              <a:t>views.py</a:t>
            </a:r>
            <a:r>
              <a:rPr lang="en-US" dirty="0"/>
              <a:t> file and change it like so:</a:t>
            </a:r>
          </a:p>
          <a:p>
            <a:pPr marL="0" indent="0">
              <a:buNone/>
            </a:pPr>
            <a:br>
              <a:rPr lang="en-US" dirty="0"/>
            </a:br>
            <a:endParaRPr lang="en-US" dirty="0"/>
          </a:p>
          <a:p>
            <a:endParaRPr lang="en-NP" dirty="0"/>
          </a:p>
        </p:txBody>
      </p:sp>
      <p:pic>
        <p:nvPicPr>
          <p:cNvPr id="4" name="Picture 3">
            <a:extLst>
              <a:ext uri="{FF2B5EF4-FFF2-40B4-BE49-F238E27FC236}">
                <a16:creationId xmlns:a16="http://schemas.microsoft.com/office/drawing/2014/main" id="{0B0B725B-1DF3-AA4B-274E-473E89F182DE}"/>
              </a:ext>
            </a:extLst>
          </p:cNvPr>
          <p:cNvPicPr>
            <a:picLocks noChangeAspect="1"/>
          </p:cNvPicPr>
          <p:nvPr/>
        </p:nvPicPr>
        <p:blipFill>
          <a:blip r:embed="rId2"/>
          <a:stretch>
            <a:fillRect/>
          </a:stretch>
        </p:blipFill>
        <p:spPr>
          <a:xfrm>
            <a:off x="1811557" y="1968116"/>
            <a:ext cx="7985585" cy="4889884"/>
          </a:xfrm>
          <a:prstGeom prst="rect">
            <a:avLst/>
          </a:prstGeom>
        </p:spPr>
      </p:pic>
    </p:spTree>
    <p:extLst>
      <p:ext uri="{BB962C8B-B14F-4D97-AF65-F5344CB8AC3E}">
        <p14:creationId xmlns:p14="http://schemas.microsoft.com/office/powerpoint/2010/main" val="12166147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8E18-2816-986C-4A77-F28FABFE3BCE}"/>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387DB448-A4D7-F0FC-48AC-7631B4D47434}"/>
              </a:ext>
            </a:extLst>
          </p:cNvPr>
          <p:cNvSpPr>
            <a:spLocks noGrp="1"/>
          </p:cNvSpPr>
          <p:nvPr>
            <p:ph idx="1"/>
          </p:nvPr>
        </p:nvSpPr>
        <p:spPr/>
        <p:txBody>
          <a:bodyPr/>
          <a:lstStyle/>
          <a:p>
            <a:r>
              <a:rPr lang="en-US" dirty="0"/>
              <a:t>We’re using two generic views here: </a:t>
            </a:r>
            <a:r>
              <a:rPr lang="en-US" dirty="0">
                <a:hlinkClick r:id="rId2" tooltip="django.views.generic.list.ListView"/>
              </a:rPr>
              <a:t>ListView</a:t>
            </a:r>
            <a:r>
              <a:rPr lang="en-US" dirty="0"/>
              <a:t> and </a:t>
            </a:r>
            <a:r>
              <a:rPr lang="en-US" dirty="0">
                <a:hlinkClick r:id="rId3" tooltip="django.views.generic.detail.DetailView"/>
              </a:rPr>
              <a:t>DetailView</a:t>
            </a:r>
            <a:r>
              <a:rPr lang="en-US" dirty="0"/>
              <a:t>. Respectively, those two views abstract the concepts of “display a list of objects” and “display a detail page for a particular type of object.”</a:t>
            </a:r>
          </a:p>
          <a:p>
            <a:r>
              <a:rPr lang="en-US" dirty="0"/>
              <a:t>Each generic view needs to know what model it will be acting upon. This is provided using the model attribute.</a:t>
            </a:r>
          </a:p>
          <a:p>
            <a:r>
              <a:rPr lang="en-US" dirty="0"/>
              <a:t>The </a:t>
            </a:r>
            <a:r>
              <a:rPr lang="en-US" dirty="0">
                <a:hlinkClick r:id="rId3" tooltip="django.views.generic.detail.DetailView"/>
              </a:rPr>
              <a:t>DetailView</a:t>
            </a:r>
            <a:r>
              <a:rPr lang="en-US" dirty="0"/>
              <a:t> generic view expects the primary key value captured from the URL to be called "pk", so we’ve changed </a:t>
            </a:r>
            <a:r>
              <a:rPr lang="en-US" dirty="0" err="1"/>
              <a:t>question_id</a:t>
            </a:r>
            <a:r>
              <a:rPr lang="en-US" dirty="0"/>
              <a:t> to pk for the generic views.</a:t>
            </a:r>
          </a:p>
          <a:p>
            <a:pPr marL="0" indent="0">
              <a:buNone/>
            </a:pPr>
            <a:endParaRPr lang="en-NP" dirty="0"/>
          </a:p>
        </p:txBody>
      </p:sp>
    </p:spTree>
    <p:extLst>
      <p:ext uri="{BB962C8B-B14F-4D97-AF65-F5344CB8AC3E}">
        <p14:creationId xmlns:p14="http://schemas.microsoft.com/office/powerpoint/2010/main" val="38073753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6EA2-653F-A828-E5F4-ED4504E6D3DB}"/>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25667D6D-C6C1-A5E8-D31D-578A5A910A66}"/>
              </a:ext>
            </a:extLst>
          </p:cNvPr>
          <p:cNvSpPr>
            <a:spLocks noGrp="1"/>
          </p:cNvSpPr>
          <p:nvPr>
            <p:ph idx="1"/>
          </p:nvPr>
        </p:nvSpPr>
        <p:spPr/>
        <p:txBody>
          <a:bodyPr>
            <a:normAutofit fontScale="92500" lnSpcReduction="20000"/>
          </a:bodyPr>
          <a:lstStyle/>
          <a:p>
            <a:r>
              <a:rPr lang="en-US" dirty="0"/>
              <a:t>Aside from the HTML generated by the server, web applications generally need to serve additional files — such as images, JavaScript, or CSS — necessary to render the complete web page. In Django, we refer to these files as “static files”.</a:t>
            </a:r>
          </a:p>
          <a:p>
            <a:r>
              <a:rPr lang="en-US" dirty="0"/>
              <a:t>For small projects, this isn’t a big deal, because you can keep the static files somewhere your web server can find it. However, in bigger projects – especially those comprised of multiple apps – dealing with the multiple sets of static files provided by each application starts to get tricky.</a:t>
            </a:r>
          </a:p>
          <a:p>
            <a:r>
              <a:rPr lang="en-US" dirty="0"/>
              <a:t>That’s what </a:t>
            </a:r>
            <a:r>
              <a:rPr lang="en-US" dirty="0" err="1"/>
              <a:t>django.contrib.staticfiles</a:t>
            </a:r>
            <a:r>
              <a:rPr lang="en-US" dirty="0"/>
              <a:t> is for: it collects static files from each of your applications (and any other places you specify) into a single location that can easily be served in production.</a:t>
            </a:r>
            <a:br>
              <a:rPr lang="en-US" dirty="0"/>
            </a:br>
            <a:br>
              <a:rPr lang="en-US" dirty="0"/>
            </a:br>
            <a:endParaRPr lang="en-NP" dirty="0"/>
          </a:p>
        </p:txBody>
      </p:sp>
    </p:spTree>
    <p:extLst>
      <p:ext uri="{BB962C8B-B14F-4D97-AF65-F5344CB8AC3E}">
        <p14:creationId xmlns:p14="http://schemas.microsoft.com/office/powerpoint/2010/main" val="37589905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2FF9-6216-B842-636B-2B434E2FDEB1}"/>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AFB9ADD9-1E5B-5D8C-3DF7-D7FADA1D6E0A}"/>
              </a:ext>
            </a:extLst>
          </p:cNvPr>
          <p:cNvSpPr>
            <a:spLocks noGrp="1"/>
          </p:cNvSpPr>
          <p:nvPr>
            <p:ph idx="1"/>
          </p:nvPr>
        </p:nvSpPr>
        <p:spPr/>
        <p:txBody>
          <a:bodyPr>
            <a:normAutofit/>
          </a:bodyPr>
          <a:lstStyle/>
          <a:p>
            <a:r>
              <a:rPr lang="en-US" dirty="0"/>
              <a:t>First, create a directory called static in your polls directory. Django will look for static files there, similarly to how Django finds templates inside polls/templates/.</a:t>
            </a:r>
          </a:p>
          <a:p>
            <a:r>
              <a:rPr lang="en-US" dirty="0"/>
              <a:t>Within the static directory you have just created, create another directory called polls and within that create a file called </a:t>
            </a:r>
            <a:r>
              <a:rPr lang="en-US" dirty="0" err="1"/>
              <a:t>style.css</a:t>
            </a:r>
            <a:r>
              <a:rPr lang="en-US" dirty="0"/>
              <a:t>. In other words, your stylesheet should be at polls/static/polls/</a:t>
            </a:r>
            <a:r>
              <a:rPr lang="en-US" dirty="0" err="1"/>
              <a:t>style.css</a:t>
            </a:r>
            <a:r>
              <a:rPr lang="en-US" dirty="0"/>
              <a:t>. </a:t>
            </a:r>
          </a:p>
          <a:p>
            <a:r>
              <a:rPr lang="en-US" dirty="0"/>
              <a:t>Put the following code in that stylesheet (polls/static/polls/</a:t>
            </a:r>
            <a:r>
              <a:rPr lang="en-US" dirty="0" err="1"/>
              <a:t>style.css</a:t>
            </a:r>
            <a:r>
              <a:rPr lang="en-US" dirty="0"/>
              <a:t>):</a:t>
            </a:r>
          </a:p>
          <a:p>
            <a:pPr marL="0" indent="0">
              <a:buNone/>
            </a:pPr>
            <a:br>
              <a:rPr lang="en-US" dirty="0"/>
            </a:br>
            <a:endParaRPr lang="en-NP" dirty="0"/>
          </a:p>
        </p:txBody>
      </p:sp>
      <p:pic>
        <p:nvPicPr>
          <p:cNvPr id="4" name="Picture 3">
            <a:extLst>
              <a:ext uri="{FF2B5EF4-FFF2-40B4-BE49-F238E27FC236}">
                <a16:creationId xmlns:a16="http://schemas.microsoft.com/office/drawing/2014/main" id="{E44F6479-20AB-100F-D236-65D939F491E0}"/>
              </a:ext>
            </a:extLst>
          </p:cNvPr>
          <p:cNvPicPr>
            <a:picLocks noChangeAspect="1"/>
          </p:cNvPicPr>
          <p:nvPr/>
        </p:nvPicPr>
        <p:blipFill>
          <a:blip r:embed="rId2"/>
          <a:stretch>
            <a:fillRect/>
          </a:stretch>
        </p:blipFill>
        <p:spPr>
          <a:xfrm>
            <a:off x="1248971" y="4940300"/>
            <a:ext cx="9385300" cy="1371600"/>
          </a:xfrm>
          <a:prstGeom prst="rect">
            <a:avLst/>
          </a:prstGeom>
        </p:spPr>
      </p:pic>
    </p:spTree>
    <p:extLst>
      <p:ext uri="{BB962C8B-B14F-4D97-AF65-F5344CB8AC3E}">
        <p14:creationId xmlns:p14="http://schemas.microsoft.com/office/powerpoint/2010/main" val="9729853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7A2A-46F8-7A6B-BFBB-883C03060EE9}"/>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EA8DC567-A844-3659-17E2-18A35C7237F7}"/>
              </a:ext>
            </a:extLst>
          </p:cNvPr>
          <p:cNvSpPr>
            <a:spLocks noGrp="1"/>
          </p:cNvSpPr>
          <p:nvPr>
            <p:ph idx="1"/>
          </p:nvPr>
        </p:nvSpPr>
        <p:spPr/>
        <p:txBody>
          <a:bodyPr/>
          <a:lstStyle/>
          <a:p>
            <a:r>
              <a:rPr lang="en-US" dirty="0"/>
              <a:t>Next, add the following at the top of polls/templates/polls/</a:t>
            </a:r>
            <a:r>
              <a:rPr lang="en-US" dirty="0" err="1"/>
              <a:t>index.html</a:t>
            </a:r>
            <a:r>
              <a:rPr lang="en-US" dirty="0"/>
              <a:t>:</a:t>
            </a:r>
          </a:p>
          <a:p>
            <a:pPr marL="0" indent="0">
              <a:buNone/>
            </a:pPr>
            <a:br>
              <a:rPr lang="en-US" dirty="0"/>
            </a:br>
            <a:endParaRPr lang="en-US" dirty="0"/>
          </a:p>
          <a:p>
            <a:endParaRPr lang="en-NP" dirty="0"/>
          </a:p>
        </p:txBody>
      </p:sp>
      <p:pic>
        <p:nvPicPr>
          <p:cNvPr id="4" name="Picture 3">
            <a:extLst>
              <a:ext uri="{FF2B5EF4-FFF2-40B4-BE49-F238E27FC236}">
                <a16:creationId xmlns:a16="http://schemas.microsoft.com/office/drawing/2014/main" id="{A2E5A20C-BA5C-B94D-407D-FC9EC83BE955}"/>
              </a:ext>
            </a:extLst>
          </p:cNvPr>
          <p:cNvPicPr>
            <a:picLocks noChangeAspect="1"/>
          </p:cNvPicPr>
          <p:nvPr/>
        </p:nvPicPr>
        <p:blipFill>
          <a:blip r:embed="rId2"/>
          <a:stretch>
            <a:fillRect/>
          </a:stretch>
        </p:blipFill>
        <p:spPr>
          <a:xfrm>
            <a:off x="1403350" y="3123788"/>
            <a:ext cx="9385300" cy="1536700"/>
          </a:xfrm>
          <a:prstGeom prst="rect">
            <a:avLst/>
          </a:prstGeom>
        </p:spPr>
      </p:pic>
    </p:spTree>
    <p:extLst>
      <p:ext uri="{BB962C8B-B14F-4D97-AF65-F5344CB8AC3E}">
        <p14:creationId xmlns:p14="http://schemas.microsoft.com/office/powerpoint/2010/main" val="36332037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6A8B-489A-0929-39FB-DA01BB1B85CC}"/>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DC8CC458-F802-1D0B-45E4-2C33E0C658DF}"/>
              </a:ext>
            </a:extLst>
          </p:cNvPr>
          <p:cNvSpPr>
            <a:spLocks noGrp="1"/>
          </p:cNvSpPr>
          <p:nvPr>
            <p:ph idx="1"/>
          </p:nvPr>
        </p:nvSpPr>
        <p:spPr/>
        <p:txBody>
          <a:bodyPr/>
          <a:lstStyle/>
          <a:p>
            <a:endParaRPr lang="en-NP"/>
          </a:p>
        </p:txBody>
      </p:sp>
    </p:spTree>
    <p:extLst>
      <p:ext uri="{BB962C8B-B14F-4D97-AF65-F5344CB8AC3E}">
        <p14:creationId xmlns:p14="http://schemas.microsoft.com/office/powerpoint/2010/main" val="25442264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D026-1384-B94F-9F51-C239598F5BD5}"/>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687D664C-1C3A-CEA1-617C-BCEF104E662A}"/>
              </a:ext>
            </a:extLst>
          </p:cNvPr>
          <p:cNvSpPr>
            <a:spLocks noGrp="1"/>
          </p:cNvSpPr>
          <p:nvPr>
            <p:ph idx="1"/>
          </p:nvPr>
        </p:nvSpPr>
        <p:spPr/>
        <p:txBody>
          <a:bodyPr/>
          <a:lstStyle/>
          <a:p>
            <a:endParaRPr lang="en-NP"/>
          </a:p>
        </p:txBody>
      </p:sp>
    </p:spTree>
    <p:extLst>
      <p:ext uri="{BB962C8B-B14F-4D97-AF65-F5344CB8AC3E}">
        <p14:creationId xmlns:p14="http://schemas.microsoft.com/office/powerpoint/2010/main" val="22383844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2893-E19B-F90E-0FB4-AED390A01D98}"/>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D59D62C8-874E-7EC3-8535-659FD113209C}"/>
              </a:ext>
            </a:extLst>
          </p:cNvPr>
          <p:cNvSpPr>
            <a:spLocks noGrp="1"/>
          </p:cNvSpPr>
          <p:nvPr>
            <p:ph idx="1"/>
          </p:nvPr>
        </p:nvSpPr>
        <p:spPr/>
        <p:txBody>
          <a:bodyPr/>
          <a:lstStyle/>
          <a:p>
            <a:endParaRPr lang="en-NP"/>
          </a:p>
        </p:txBody>
      </p:sp>
    </p:spTree>
    <p:extLst>
      <p:ext uri="{BB962C8B-B14F-4D97-AF65-F5344CB8AC3E}">
        <p14:creationId xmlns:p14="http://schemas.microsoft.com/office/powerpoint/2010/main" val="6141383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669B-ABC1-F243-ABF3-0B36C7DE6D9C}"/>
              </a:ext>
            </a:extLst>
          </p:cNvPr>
          <p:cNvSpPr>
            <a:spLocks noGrp="1"/>
          </p:cNvSpPr>
          <p:nvPr>
            <p:ph type="title"/>
          </p:nvPr>
        </p:nvSpPr>
        <p:spPr/>
        <p:txBody>
          <a:bodyPr/>
          <a:lstStyle/>
          <a:p>
            <a:endParaRPr lang="en-NP"/>
          </a:p>
        </p:txBody>
      </p:sp>
      <p:sp>
        <p:nvSpPr>
          <p:cNvPr id="3" name="Content Placeholder 2">
            <a:extLst>
              <a:ext uri="{FF2B5EF4-FFF2-40B4-BE49-F238E27FC236}">
                <a16:creationId xmlns:a16="http://schemas.microsoft.com/office/drawing/2014/main" id="{0AE53D2D-6B71-4C1D-93AE-62A8EA1E2AF7}"/>
              </a:ext>
            </a:extLst>
          </p:cNvPr>
          <p:cNvSpPr>
            <a:spLocks noGrp="1"/>
          </p:cNvSpPr>
          <p:nvPr>
            <p:ph idx="1"/>
          </p:nvPr>
        </p:nvSpPr>
        <p:spPr/>
        <p:txBody>
          <a:bodyPr/>
          <a:lstStyle/>
          <a:p>
            <a:endParaRPr lang="en-NP"/>
          </a:p>
        </p:txBody>
      </p:sp>
    </p:spTree>
    <p:extLst>
      <p:ext uri="{BB962C8B-B14F-4D97-AF65-F5344CB8AC3E}">
        <p14:creationId xmlns:p14="http://schemas.microsoft.com/office/powerpoint/2010/main" val="990349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8040</TotalTime>
  <Words>4583</Words>
  <Application>Microsoft Macintosh PowerPoint</Application>
  <PresentationFormat>Widescreen</PresentationFormat>
  <Paragraphs>345</Paragraphs>
  <Slides>98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98</vt:i4>
      </vt:variant>
    </vt:vector>
  </HeadingPairs>
  <TitlesOfParts>
    <vt:vector size="102" baseType="lpstr">
      <vt:lpstr>Arial</vt:lpstr>
      <vt:lpstr>Calibri</vt:lpstr>
      <vt:lpstr>Calibri Light</vt:lpstr>
      <vt:lpstr>Office Theme</vt:lpstr>
      <vt:lpstr>Django</vt:lpstr>
      <vt:lpstr>Installation</vt:lpstr>
      <vt:lpstr>First Django Project</vt:lpstr>
      <vt:lpstr>PowerPoint Presentation</vt:lpstr>
      <vt:lpstr>Start development server</vt:lpstr>
      <vt:lpstr>PowerPoint Presentation</vt:lpstr>
      <vt:lpstr>Changing the port</vt:lpstr>
      <vt:lpstr>PowerPoint Presentation</vt:lpstr>
      <vt:lpstr>Creating the Polls app</vt:lpstr>
      <vt:lpstr>Writing first View</vt:lpstr>
      <vt:lpstr>PowerPoint Presentation</vt:lpstr>
      <vt:lpstr>PowerPoint Presentation</vt:lpstr>
      <vt:lpstr>PowerPoint Presentation</vt:lpstr>
      <vt:lpstr>Database, model and django admin</vt:lpstr>
      <vt:lpstr>Get your database running</vt:lpstr>
      <vt:lpstr>Install psycopg</vt:lpstr>
      <vt:lpstr>PowerPoint Presentation</vt:lpstr>
      <vt:lpstr>Using SQLite</vt:lpstr>
      <vt:lpstr>PowerPoint Presentation</vt:lpstr>
      <vt:lpstr>Using PostgreSQL</vt:lpstr>
      <vt:lpstr>PowerPoint Presentation</vt:lpstr>
      <vt:lpstr>Migrations</vt:lpstr>
      <vt:lpstr>Django admin and auth related tables</vt:lpstr>
      <vt:lpstr>PowerPoint Presentation</vt:lpstr>
      <vt:lpstr>Creating Models</vt:lpstr>
      <vt:lpstr>PowerPoint Presentation</vt:lpstr>
      <vt:lpstr>PowerPoint Presentation</vt:lpstr>
      <vt:lpstr>PowerPoint Presentation</vt:lpstr>
      <vt:lpstr>Activating models</vt:lpstr>
      <vt:lpstr>PowerPoint Presentation</vt:lpstr>
      <vt:lpstr>Migrate polls app models to database</vt:lpstr>
      <vt:lpstr>PowerPoint Presentation</vt:lpstr>
      <vt:lpstr>PowerPoint Presentation</vt:lpstr>
      <vt:lpstr>Migrate to database:</vt:lpstr>
      <vt:lpstr>Playing with the database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Related objects reference</vt:lpstr>
      <vt:lpstr>PowerPoint Presentation</vt:lpstr>
      <vt:lpstr>PowerPoint Presentation</vt:lpstr>
      <vt:lpstr>Field lookups</vt:lpstr>
      <vt:lpstr>PowerPoint Presentation</vt:lpstr>
      <vt:lpstr>PowerPoint Presentation</vt:lpstr>
      <vt:lpstr>Lookups that span relationships</vt:lpstr>
      <vt:lpstr>PowerPoint Presentation</vt:lpstr>
      <vt:lpstr>Spanning multi-valued relationships</vt:lpstr>
      <vt:lpstr>Django-Admin</vt:lpstr>
      <vt:lpstr>PowerPoint Presentation</vt:lpstr>
      <vt:lpstr>Goto : http://127.0.0.1:8000/admin/</vt:lpstr>
      <vt:lpstr>PowerPoint Presentation</vt:lpstr>
      <vt:lpstr>Make the poll app modifiable in the admin</vt:lpstr>
      <vt:lpstr>PowerPoint Presentation</vt:lpstr>
      <vt:lpstr>PowerPoint Presentation</vt:lpstr>
      <vt:lpstr>PowerPoint Presentation</vt:lpstr>
      <vt:lpstr>PowerPoint Presentation</vt:lpstr>
      <vt:lpstr>Views</vt:lpstr>
      <vt:lpstr>PowerPoint Presentation</vt:lpstr>
      <vt:lpstr>PowerPoint Presentation</vt:lpstr>
      <vt:lpstr>Lets add views</vt:lpstr>
      <vt:lpstr>PowerPoint Presentation</vt:lpstr>
      <vt:lpstr>PowerPoint Presentation</vt:lpstr>
      <vt:lpstr>Logic in views</vt:lpstr>
      <vt:lpstr>Creating templates</vt:lpstr>
      <vt:lpstr>Put some html in templates</vt:lpstr>
      <vt:lpstr>PowerPoint Presentation</vt:lpstr>
      <vt:lpstr>Shortcut to render viewer:</vt:lpstr>
      <vt:lpstr>Raising a 404 error</vt:lpstr>
      <vt:lpstr>PowerPoint Presentation</vt:lpstr>
      <vt:lpstr>PowerPoint Presentation</vt:lpstr>
      <vt:lpstr>Detail view</vt:lpstr>
      <vt:lpstr>PowerPoint Presentation</vt:lpstr>
      <vt:lpstr>PowerPoint Presentation</vt:lpstr>
      <vt:lpstr>PowerPoint Presentation</vt:lpstr>
      <vt:lpstr>Namespacing URL names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generic views: Less code is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134</cp:revision>
  <dcterms:created xsi:type="dcterms:W3CDTF">2022-03-08T16:57:31Z</dcterms:created>
  <dcterms:modified xsi:type="dcterms:W3CDTF">2022-04-20T18:06:09Z</dcterms:modified>
</cp:coreProperties>
</file>